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84" r:id="rId2"/>
    <p:sldId id="293" r:id="rId3"/>
    <p:sldId id="286" r:id="rId4"/>
    <p:sldId id="287" r:id="rId5"/>
    <p:sldId id="294" r:id="rId6"/>
    <p:sldId id="288" r:id="rId7"/>
    <p:sldId id="291" r:id="rId8"/>
    <p:sldId id="295" r:id="rId9"/>
    <p:sldId id="285" r:id="rId10"/>
    <p:sldId id="296" r:id="rId11"/>
  </p:sldIdLst>
  <p:sldSz cx="9144000" cy="6858000" type="screen4x3"/>
  <p:notesSz cx="7315200" cy="96012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1A43"/>
    <a:srgbClr val="308170"/>
    <a:srgbClr val="B03759"/>
    <a:srgbClr val="BB9A72"/>
    <a:srgbClr val="B89260"/>
    <a:srgbClr val="B0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5755" autoAdjust="0"/>
  </p:normalViewPr>
  <p:slideViewPr>
    <p:cSldViewPr snapToGrid="0" showGuides="1">
      <p:cViewPr varScale="1">
        <p:scale>
          <a:sx n="78" d="100"/>
          <a:sy n="78" d="100"/>
        </p:scale>
        <p:origin x="1338" y="90"/>
      </p:cViewPr>
      <p:guideLst>
        <p:guide pos="28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>
        <p:scale>
          <a:sx n="100" d="100"/>
          <a:sy n="100" d="100"/>
        </p:scale>
        <p:origin x="3324" y="-480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8314F9-AED3-4421-8978-F7AEBA3A9125}" type="doc">
      <dgm:prSet loTypeId="urn:microsoft.com/office/officeart/2005/8/layout/venn3" loCatId="relationship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159BCD2-83D9-41F3-90E4-7EAEEB618C00}">
      <dgm:prSet phldrT="[Texto]" custT="1"/>
      <dgm:spPr>
        <a:solidFill>
          <a:schemeClr val="accent1">
            <a:hueOff val="0"/>
            <a:satOff val="0"/>
            <a:lumOff val="0"/>
            <a:alpha val="75000"/>
          </a:schemeClr>
        </a:solidFill>
      </dgm:spPr>
      <dgm:t>
        <a:bodyPr/>
        <a:lstStyle/>
        <a:p>
          <a:r>
            <a:rPr lang="es-ES" sz="1600" dirty="0" smtClean="0">
              <a:solidFill>
                <a:schemeClr val="bg1"/>
              </a:solidFill>
            </a:rPr>
            <a:t>Política migratoria</a:t>
          </a:r>
          <a:endParaRPr lang="es-MX" sz="1600" dirty="0">
            <a:solidFill>
              <a:schemeClr val="bg1"/>
            </a:solidFill>
          </a:endParaRPr>
        </a:p>
      </dgm:t>
    </dgm:pt>
    <dgm:pt modelId="{730978C0-B220-4069-ADD0-2FB6B84AB161}" type="parTrans" cxnId="{34EBFACF-BB3F-4FC6-A1E9-C6944FC8B0E1}">
      <dgm:prSet/>
      <dgm:spPr/>
      <dgm:t>
        <a:bodyPr/>
        <a:lstStyle/>
        <a:p>
          <a:endParaRPr lang="es-MX"/>
        </a:p>
      </dgm:t>
    </dgm:pt>
    <dgm:pt modelId="{C5D7BF95-8EFD-4415-B270-00C45A381C6E}" type="sibTrans" cxnId="{34EBFACF-BB3F-4FC6-A1E9-C6944FC8B0E1}">
      <dgm:prSet/>
      <dgm:spPr/>
      <dgm:t>
        <a:bodyPr/>
        <a:lstStyle/>
        <a:p>
          <a:endParaRPr lang="es-MX"/>
        </a:p>
      </dgm:t>
    </dgm:pt>
    <dgm:pt modelId="{88F0B6F3-A19B-412C-9F87-17ADBFC80501}">
      <dgm:prSet phldrT="[Texto]" custT="1"/>
      <dgm:spPr>
        <a:solidFill>
          <a:schemeClr val="accent1">
            <a:hueOff val="0"/>
            <a:satOff val="0"/>
            <a:lumOff val="0"/>
            <a:alpha val="75000"/>
          </a:schemeClr>
        </a:solidFill>
      </dgm:spPr>
      <dgm:t>
        <a:bodyPr/>
        <a:lstStyle/>
        <a:p>
          <a:r>
            <a:rPr lang="es-MX" sz="1400" dirty="0" smtClean="0">
              <a:solidFill>
                <a:schemeClr val="bg1"/>
              </a:solidFill>
            </a:rPr>
            <a:t>Programas, proyectos o acciones para</a:t>
          </a:r>
          <a:r>
            <a:rPr lang="es-MX" sz="2000" dirty="0" smtClean="0">
              <a:solidFill>
                <a:schemeClr val="bg1"/>
              </a:solidFill>
            </a:rPr>
            <a:t>:</a:t>
          </a:r>
          <a:endParaRPr lang="es-MX" sz="2000" dirty="0">
            <a:solidFill>
              <a:schemeClr val="bg1"/>
            </a:solidFill>
          </a:endParaRPr>
        </a:p>
      </dgm:t>
    </dgm:pt>
    <dgm:pt modelId="{2DAC4FB0-9275-4779-A230-B21A086192A4}" type="parTrans" cxnId="{66DD1597-0030-46A0-853E-2073DE44C6B0}">
      <dgm:prSet/>
      <dgm:spPr/>
      <dgm:t>
        <a:bodyPr/>
        <a:lstStyle/>
        <a:p>
          <a:endParaRPr lang="es-MX"/>
        </a:p>
      </dgm:t>
    </dgm:pt>
    <dgm:pt modelId="{947FCB60-90BC-4A21-947C-1AE9FD384A8D}" type="sibTrans" cxnId="{66DD1597-0030-46A0-853E-2073DE44C6B0}">
      <dgm:prSet/>
      <dgm:spPr/>
      <dgm:t>
        <a:bodyPr/>
        <a:lstStyle/>
        <a:p>
          <a:endParaRPr lang="es-MX"/>
        </a:p>
      </dgm:t>
    </dgm:pt>
    <dgm:pt modelId="{329E38B7-20D3-4E4A-8BAC-2FAB6DC99FF2}">
      <dgm:prSet phldrT="[Texto]" custT="1"/>
      <dgm:spPr>
        <a:solidFill>
          <a:schemeClr val="accent1">
            <a:hueOff val="0"/>
            <a:satOff val="0"/>
            <a:lumOff val="0"/>
            <a:alpha val="75000"/>
          </a:schemeClr>
        </a:solidFill>
      </dgm:spPr>
      <dgm:t>
        <a:bodyPr/>
        <a:lstStyle/>
        <a:p>
          <a:r>
            <a:rPr lang="es-MX" sz="1600" dirty="0" smtClean="0">
              <a:solidFill>
                <a:schemeClr val="bg1"/>
              </a:solidFill>
            </a:rPr>
            <a:t>La regulación y el control migratorio </a:t>
          </a:r>
          <a:endParaRPr lang="es-MX" sz="1600" dirty="0">
            <a:solidFill>
              <a:schemeClr val="bg1"/>
            </a:solidFill>
          </a:endParaRPr>
        </a:p>
      </dgm:t>
    </dgm:pt>
    <dgm:pt modelId="{BA8503EA-BE9F-41E4-8E75-39A8A402CB08}" type="parTrans" cxnId="{D530255F-1719-4FA1-9E58-7D4EDA15E850}">
      <dgm:prSet/>
      <dgm:spPr/>
      <dgm:t>
        <a:bodyPr/>
        <a:lstStyle/>
        <a:p>
          <a:endParaRPr lang="es-MX"/>
        </a:p>
      </dgm:t>
    </dgm:pt>
    <dgm:pt modelId="{1BF1ABB2-80C4-41BD-8900-88AD9FD3E700}" type="sibTrans" cxnId="{D530255F-1719-4FA1-9E58-7D4EDA15E850}">
      <dgm:prSet/>
      <dgm:spPr/>
      <dgm:t>
        <a:bodyPr/>
        <a:lstStyle/>
        <a:p>
          <a:endParaRPr lang="es-MX"/>
        </a:p>
      </dgm:t>
    </dgm:pt>
    <dgm:pt modelId="{09B8DD55-9A03-4A6D-B993-F676A8BC112F}">
      <dgm:prSet custT="1"/>
      <dgm:spPr>
        <a:solidFill>
          <a:schemeClr val="accent1">
            <a:hueOff val="0"/>
            <a:satOff val="0"/>
            <a:lumOff val="0"/>
            <a:alpha val="75000"/>
          </a:schemeClr>
        </a:solidFill>
      </dgm:spPr>
      <dgm:t>
        <a:bodyPr/>
        <a:lstStyle/>
        <a:p>
          <a:r>
            <a:rPr lang="es-ES" sz="1400" dirty="0" smtClean="0">
              <a:solidFill>
                <a:schemeClr val="bg1"/>
              </a:solidFill>
            </a:rPr>
            <a:t>Promover y proteger los derechos de los migrantes y su integración a la sociedad mexicana</a:t>
          </a:r>
          <a:r>
            <a:rPr lang="es-ES" sz="1800" dirty="0" smtClean="0">
              <a:solidFill>
                <a:schemeClr val="bg1"/>
              </a:solidFill>
            </a:rPr>
            <a:t> </a:t>
          </a:r>
          <a:endParaRPr lang="es-ES" sz="1800" dirty="0">
            <a:solidFill>
              <a:schemeClr val="bg1"/>
            </a:solidFill>
          </a:endParaRPr>
        </a:p>
      </dgm:t>
    </dgm:pt>
    <dgm:pt modelId="{54FFE87D-128E-4A15-880D-B20AD78FA179}" type="parTrans" cxnId="{D9A8730E-7AF4-4A35-AB13-273732345C9E}">
      <dgm:prSet/>
      <dgm:spPr/>
      <dgm:t>
        <a:bodyPr/>
        <a:lstStyle/>
        <a:p>
          <a:endParaRPr lang="es-MX"/>
        </a:p>
      </dgm:t>
    </dgm:pt>
    <dgm:pt modelId="{DF39B0E4-CAEB-4C55-A782-EA306DF257C1}" type="sibTrans" cxnId="{D9A8730E-7AF4-4A35-AB13-273732345C9E}">
      <dgm:prSet/>
      <dgm:spPr/>
      <dgm:t>
        <a:bodyPr/>
        <a:lstStyle/>
        <a:p>
          <a:endParaRPr lang="es-MX"/>
        </a:p>
      </dgm:t>
    </dgm:pt>
    <dgm:pt modelId="{E733C0B7-6911-4980-A2FA-CBD48BB56698}" type="pres">
      <dgm:prSet presAssocID="{3F8314F9-AED3-4421-8978-F7AEBA3A912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F583493-1AC6-49DA-B869-2886E31D78B8}" type="pres">
      <dgm:prSet presAssocID="{C159BCD2-83D9-41F3-90E4-7EAEEB618C00}" presName="Name5" presStyleLbl="vennNode1" presStyleIdx="0" presStyleCnt="4" custLinFactNeighborX="-15811" custLinFactNeighborY="146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3C288A0-6A22-4580-9E36-97A0027A8D24}" type="pres">
      <dgm:prSet presAssocID="{C5D7BF95-8EFD-4415-B270-00C45A381C6E}" presName="space" presStyleCnt="0"/>
      <dgm:spPr/>
      <dgm:t>
        <a:bodyPr/>
        <a:lstStyle/>
        <a:p>
          <a:endParaRPr lang="es-MX"/>
        </a:p>
      </dgm:t>
    </dgm:pt>
    <dgm:pt modelId="{6D24C9BF-0C6A-4924-9EBA-8079649C9AA2}" type="pres">
      <dgm:prSet presAssocID="{88F0B6F3-A19B-412C-9F87-17ADBFC80501}" presName="Name5" presStyleLbl="vennNode1" presStyleIdx="1" presStyleCnt="4" custLinFactNeighborX="-34463" custLinFactNeighborY="-149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C5A29B7-6B08-4E89-AD09-8EE53762CDB7}" type="pres">
      <dgm:prSet presAssocID="{947FCB60-90BC-4A21-947C-1AE9FD384A8D}" presName="space" presStyleCnt="0"/>
      <dgm:spPr/>
      <dgm:t>
        <a:bodyPr/>
        <a:lstStyle/>
        <a:p>
          <a:endParaRPr lang="es-MX"/>
        </a:p>
      </dgm:t>
    </dgm:pt>
    <dgm:pt modelId="{D0B05A3A-AEF2-450F-AF5D-A7C4AC7FE790}" type="pres">
      <dgm:prSet presAssocID="{09B8DD55-9A03-4A6D-B993-F676A8BC112F}" presName="Name5" presStyleLbl="vennNode1" presStyleIdx="2" presStyleCnt="4" custLinFactNeighborX="-18140" custLinFactNeighborY="523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5557DE4-FC37-42D4-A66C-7BE37A531428}" type="pres">
      <dgm:prSet presAssocID="{DF39B0E4-CAEB-4C55-A782-EA306DF257C1}" presName="space" presStyleCnt="0"/>
      <dgm:spPr/>
      <dgm:t>
        <a:bodyPr/>
        <a:lstStyle/>
        <a:p>
          <a:endParaRPr lang="es-MX"/>
        </a:p>
      </dgm:t>
    </dgm:pt>
    <dgm:pt modelId="{2A85B950-422E-4619-8CA7-6DE8F318CB78}" type="pres">
      <dgm:prSet presAssocID="{329E38B7-20D3-4E4A-8BAC-2FAB6DC99FF2}" presName="Name5" presStyleLbl="vennNode1" presStyleIdx="3" presStyleCnt="4" custLinFactNeighborX="13581" custLinFactNeighborY="531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9A8730E-7AF4-4A35-AB13-273732345C9E}" srcId="{3F8314F9-AED3-4421-8978-F7AEBA3A9125}" destId="{09B8DD55-9A03-4A6D-B993-F676A8BC112F}" srcOrd="2" destOrd="0" parTransId="{54FFE87D-128E-4A15-880D-B20AD78FA179}" sibTransId="{DF39B0E4-CAEB-4C55-A782-EA306DF257C1}"/>
    <dgm:cxn modelId="{D530255F-1719-4FA1-9E58-7D4EDA15E850}" srcId="{3F8314F9-AED3-4421-8978-F7AEBA3A9125}" destId="{329E38B7-20D3-4E4A-8BAC-2FAB6DC99FF2}" srcOrd="3" destOrd="0" parTransId="{BA8503EA-BE9F-41E4-8E75-39A8A402CB08}" sibTransId="{1BF1ABB2-80C4-41BD-8900-88AD9FD3E700}"/>
    <dgm:cxn modelId="{66DD1597-0030-46A0-853E-2073DE44C6B0}" srcId="{3F8314F9-AED3-4421-8978-F7AEBA3A9125}" destId="{88F0B6F3-A19B-412C-9F87-17ADBFC80501}" srcOrd="1" destOrd="0" parTransId="{2DAC4FB0-9275-4779-A230-B21A086192A4}" sibTransId="{947FCB60-90BC-4A21-947C-1AE9FD384A8D}"/>
    <dgm:cxn modelId="{34EBFACF-BB3F-4FC6-A1E9-C6944FC8B0E1}" srcId="{3F8314F9-AED3-4421-8978-F7AEBA3A9125}" destId="{C159BCD2-83D9-41F3-90E4-7EAEEB618C00}" srcOrd="0" destOrd="0" parTransId="{730978C0-B220-4069-ADD0-2FB6B84AB161}" sibTransId="{C5D7BF95-8EFD-4415-B270-00C45A381C6E}"/>
    <dgm:cxn modelId="{5E3C6B9E-4EAB-4738-9652-7B24B1DE6A93}" type="presOf" srcId="{09B8DD55-9A03-4A6D-B993-F676A8BC112F}" destId="{D0B05A3A-AEF2-450F-AF5D-A7C4AC7FE790}" srcOrd="0" destOrd="0" presId="urn:microsoft.com/office/officeart/2005/8/layout/venn3"/>
    <dgm:cxn modelId="{4487EF84-9FA6-4F14-865A-3DE0FFEB997C}" type="presOf" srcId="{88F0B6F3-A19B-412C-9F87-17ADBFC80501}" destId="{6D24C9BF-0C6A-4924-9EBA-8079649C9AA2}" srcOrd="0" destOrd="0" presId="urn:microsoft.com/office/officeart/2005/8/layout/venn3"/>
    <dgm:cxn modelId="{60A8D3CD-2F65-42E3-9229-02F2482344A5}" type="presOf" srcId="{3F8314F9-AED3-4421-8978-F7AEBA3A9125}" destId="{E733C0B7-6911-4980-A2FA-CBD48BB56698}" srcOrd="0" destOrd="0" presId="urn:microsoft.com/office/officeart/2005/8/layout/venn3"/>
    <dgm:cxn modelId="{99FB719B-E4DD-4B9F-BBBD-933D276C1C12}" type="presOf" srcId="{329E38B7-20D3-4E4A-8BAC-2FAB6DC99FF2}" destId="{2A85B950-422E-4619-8CA7-6DE8F318CB78}" srcOrd="0" destOrd="0" presId="urn:microsoft.com/office/officeart/2005/8/layout/venn3"/>
    <dgm:cxn modelId="{95DFEEAC-77BD-471A-B9AC-AF6011A01950}" type="presOf" srcId="{C159BCD2-83D9-41F3-90E4-7EAEEB618C00}" destId="{1F583493-1AC6-49DA-B869-2886E31D78B8}" srcOrd="0" destOrd="0" presId="urn:microsoft.com/office/officeart/2005/8/layout/venn3"/>
    <dgm:cxn modelId="{35AC765E-7AFC-486E-AB43-DFEF385B28A0}" type="presParOf" srcId="{E733C0B7-6911-4980-A2FA-CBD48BB56698}" destId="{1F583493-1AC6-49DA-B869-2886E31D78B8}" srcOrd="0" destOrd="0" presId="urn:microsoft.com/office/officeart/2005/8/layout/venn3"/>
    <dgm:cxn modelId="{5AF030A2-E0FA-4D03-BC03-6857B793186B}" type="presParOf" srcId="{E733C0B7-6911-4980-A2FA-CBD48BB56698}" destId="{A3C288A0-6A22-4580-9E36-97A0027A8D24}" srcOrd="1" destOrd="0" presId="urn:microsoft.com/office/officeart/2005/8/layout/venn3"/>
    <dgm:cxn modelId="{61412096-8BAD-4CBE-86C0-10B0C13A45CA}" type="presParOf" srcId="{E733C0B7-6911-4980-A2FA-CBD48BB56698}" destId="{6D24C9BF-0C6A-4924-9EBA-8079649C9AA2}" srcOrd="2" destOrd="0" presId="urn:microsoft.com/office/officeart/2005/8/layout/venn3"/>
    <dgm:cxn modelId="{ADA7FB92-BDC6-444F-A0A1-C616DA9A1F56}" type="presParOf" srcId="{E733C0B7-6911-4980-A2FA-CBD48BB56698}" destId="{6C5A29B7-6B08-4E89-AD09-8EE53762CDB7}" srcOrd="3" destOrd="0" presId="urn:microsoft.com/office/officeart/2005/8/layout/venn3"/>
    <dgm:cxn modelId="{1003DFD4-D21C-4D6A-B261-0E016AE54C34}" type="presParOf" srcId="{E733C0B7-6911-4980-A2FA-CBD48BB56698}" destId="{D0B05A3A-AEF2-450F-AF5D-A7C4AC7FE790}" srcOrd="4" destOrd="0" presId="urn:microsoft.com/office/officeart/2005/8/layout/venn3"/>
    <dgm:cxn modelId="{07A0986B-C569-449B-95C9-9FE1CB956621}" type="presParOf" srcId="{E733C0B7-6911-4980-A2FA-CBD48BB56698}" destId="{D5557DE4-FC37-42D4-A66C-7BE37A531428}" srcOrd="5" destOrd="0" presId="urn:microsoft.com/office/officeart/2005/8/layout/venn3"/>
    <dgm:cxn modelId="{83FC5DDB-BC51-4479-9851-B27A20F8F4A1}" type="presParOf" srcId="{E733C0B7-6911-4980-A2FA-CBD48BB56698}" destId="{2A85B950-422E-4619-8CA7-6DE8F318CB78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583493-1AC6-49DA-B869-2886E31D78B8}">
      <dsp:nvSpPr>
        <dsp:cNvPr id="0" name=""/>
        <dsp:cNvSpPr/>
      </dsp:nvSpPr>
      <dsp:spPr>
        <a:xfrm>
          <a:off x="0" y="486136"/>
          <a:ext cx="1854333" cy="1854333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7500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2050" tIns="20320" rIns="10205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bg1"/>
              </a:solidFill>
            </a:rPr>
            <a:t>Política migratoria</a:t>
          </a:r>
          <a:endParaRPr lang="es-MX" sz="1600" kern="1200" dirty="0">
            <a:solidFill>
              <a:schemeClr val="bg1"/>
            </a:solidFill>
          </a:endParaRPr>
        </a:p>
      </dsp:txBody>
      <dsp:txXfrm>
        <a:off x="271561" y="757697"/>
        <a:ext cx="1311211" cy="1311211"/>
      </dsp:txXfrm>
    </dsp:sp>
    <dsp:sp modelId="{6D24C9BF-0C6A-4924-9EBA-8079649C9AA2}">
      <dsp:nvSpPr>
        <dsp:cNvPr id="0" name=""/>
        <dsp:cNvSpPr/>
      </dsp:nvSpPr>
      <dsp:spPr>
        <a:xfrm>
          <a:off x="1357503" y="431266"/>
          <a:ext cx="1854333" cy="1854333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7500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2050" tIns="17780" rIns="10205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solidFill>
                <a:schemeClr val="bg1"/>
              </a:solidFill>
            </a:rPr>
            <a:t>Programas, proyectos o acciones para</a:t>
          </a:r>
          <a:r>
            <a:rPr lang="es-MX" sz="2000" kern="1200" dirty="0" smtClean="0">
              <a:solidFill>
                <a:schemeClr val="bg1"/>
              </a:solidFill>
            </a:rPr>
            <a:t>:</a:t>
          </a:r>
          <a:endParaRPr lang="es-MX" sz="2000" kern="1200" dirty="0">
            <a:solidFill>
              <a:schemeClr val="bg1"/>
            </a:solidFill>
          </a:endParaRPr>
        </a:p>
      </dsp:txBody>
      <dsp:txXfrm>
        <a:off x="1629064" y="702827"/>
        <a:ext cx="1311211" cy="1311211"/>
      </dsp:txXfrm>
    </dsp:sp>
    <dsp:sp modelId="{D0B05A3A-AEF2-450F-AF5D-A7C4AC7FE790}">
      <dsp:nvSpPr>
        <dsp:cNvPr id="0" name=""/>
        <dsp:cNvSpPr/>
      </dsp:nvSpPr>
      <dsp:spPr>
        <a:xfrm>
          <a:off x="2901506" y="556007"/>
          <a:ext cx="1854333" cy="1854333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7500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2050" tIns="17780" rIns="10205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solidFill>
                <a:schemeClr val="bg1"/>
              </a:solidFill>
            </a:rPr>
            <a:t>Promover y proteger los derechos de los migrantes y su integración a la sociedad mexicana</a:t>
          </a:r>
          <a:r>
            <a:rPr lang="es-ES" sz="1800" kern="1200" dirty="0" smtClean="0">
              <a:solidFill>
                <a:schemeClr val="bg1"/>
              </a:solidFill>
            </a:rPr>
            <a:t> </a:t>
          </a:r>
          <a:endParaRPr lang="es-ES" sz="1800" kern="1200" dirty="0">
            <a:solidFill>
              <a:schemeClr val="bg1"/>
            </a:solidFill>
          </a:endParaRPr>
        </a:p>
      </dsp:txBody>
      <dsp:txXfrm>
        <a:off x="3173067" y="827568"/>
        <a:ext cx="1311211" cy="1311211"/>
      </dsp:txXfrm>
    </dsp:sp>
    <dsp:sp modelId="{2A85B950-422E-4619-8CA7-6DE8F318CB78}">
      <dsp:nvSpPr>
        <dsp:cNvPr id="0" name=""/>
        <dsp:cNvSpPr/>
      </dsp:nvSpPr>
      <dsp:spPr>
        <a:xfrm>
          <a:off x="4454097" y="557416"/>
          <a:ext cx="1854333" cy="1854333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7500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2050" tIns="20320" rIns="10205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solidFill>
                <a:schemeClr val="bg1"/>
              </a:solidFill>
            </a:rPr>
            <a:t>La regulación y el control migratorio </a:t>
          </a:r>
          <a:endParaRPr lang="es-MX" sz="1600" kern="1200" dirty="0">
            <a:solidFill>
              <a:schemeClr val="bg1"/>
            </a:solidFill>
          </a:endParaRPr>
        </a:p>
      </dsp:txBody>
      <dsp:txXfrm>
        <a:off x="4725658" y="828977"/>
        <a:ext cx="1311211" cy="1311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r">
              <a:defRPr sz="1200"/>
            </a:lvl1pPr>
          </a:lstStyle>
          <a:p>
            <a:fld id="{115EB6DD-9F7D-4BC7-9ECE-034CEAC2A575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9" tIns="48320" rIns="96639" bIns="483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39" tIns="48320" rIns="96639" bIns="483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143587" y="9119476"/>
            <a:ext cx="3169920" cy="481726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r">
              <a:defRPr sz="1200"/>
            </a:lvl1pPr>
          </a:lstStyle>
          <a:p>
            <a:fld id="{D682802B-C23A-4459-A0BD-639A196AC33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579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2802B-C23A-4459-A0BD-639A196AC33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47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Fuente de imagen : </a:t>
            </a:r>
            <a:r>
              <a:rPr lang="es-MX" dirty="0" err="1" smtClean="0"/>
              <a:t>Televisa.NEWS</a:t>
            </a:r>
            <a:r>
              <a:rPr lang="es-MX" dirty="0" smtClean="0"/>
              <a:t> https://noticieros.televisa.com/ultimas-noticias/tren-maya-proyecto-respaldado-gobernador-quintana-roo/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2802B-C23A-4459-A0BD-639A196AC33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65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0"/>
            <a:ext cx="9144000" cy="68454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" y="3305947"/>
            <a:ext cx="3363686" cy="1455374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100">
                <a:solidFill>
                  <a:schemeClr val="accent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2" y="4946650"/>
            <a:ext cx="3363685" cy="3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 dirty="0" smtClean="0"/>
              <a:t>Haga clic para incluir fecha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42322" y="647704"/>
            <a:ext cx="2955750" cy="311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54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0639" y="234497"/>
            <a:ext cx="8678636" cy="5057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>
                <a:solidFill>
                  <a:schemeClr val="bg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0637" y="949236"/>
            <a:ext cx="8678636" cy="520160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ángulo 6"/>
          <p:cNvSpPr/>
          <p:nvPr userDrawn="1"/>
        </p:nvSpPr>
        <p:spPr>
          <a:xfrm>
            <a:off x="210637" y="699296"/>
            <a:ext cx="8678636" cy="4571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31873" y="6356352"/>
            <a:ext cx="2057400" cy="365125"/>
          </a:xfrm>
        </p:spPr>
        <p:txBody>
          <a:bodyPr/>
          <a:lstStyle/>
          <a:p>
            <a:fld id="{CB1978B7-6A02-44B4-9821-5D8D3328359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9504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595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210638" y="944563"/>
            <a:ext cx="4282985" cy="52646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69972" y="950097"/>
            <a:ext cx="4219302" cy="525911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210639" y="234497"/>
            <a:ext cx="8678636" cy="5057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>
                <a:solidFill>
                  <a:schemeClr val="bg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31873" y="6356352"/>
            <a:ext cx="2057400" cy="365125"/>
          </a:xfrm>
        </p:spPr>
        <p:txBody>
          <a:bodyPr/>
          <a:lstStyle/>
          <a:p>
            <a:fld id="{CB1978B7-6A02-44B4-9821-5D8D3328359F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ángulo 9"/>
          <p:cNvSpPr/>
          <p:nvPr userDrawn="1"/>
        </p:nvSpPr>
        <p:spPr>
          <a:xfrm>
            <a:off x="210637" y="699296"/>
            <a:ext cx="8678636" cy="4571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9408086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5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210639" y="234497"/>
            <a:ext cx="8678636" cy="5057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>
                <a:solidFill>
                  <a:schemeClr val="bg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31873" y="6356352"/>
            <a:ext cx="2057400" cy="365125"/>
          </a:xfrm>
        </p:spPr>
        <p:txBody>
          <a:bodyPr/>
          <a:lstStyle/>
          <a:p>
            <a:fld id="{CB1978B7-6A02-44B4-9821-5D8D3328359F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Marcador de contenido 2"/>
          <p:cNvSpPr>
            <a:spLocks noGrp="1"/>
          </p:cNvSpPr>
          <p:nvPr>
            <p:ph idx="13"/>
          </p:nvPr>
        </p:nvSpPr>
        <p:spPr>
          <a:xfrm>
            <a:off x="210637" y="949236"/>
            <a:ext cx="8678636" cy="6618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Rectángulo 6"/>
          <p:cNvSpPr/>
          <p:nvPr userDrawn="1"/>
        </p:nvSpPr>
        <p:spPr>
          <a:xfrm>
            <a:off x="210637" y="699296"/>
            <a:ext cx="8678636" cy="4571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Marcador de gráfico 4"/>
          <p:cNvSpPr>
            <a:spLocks noGrp="1"/>
          </p:cNvSpPr>
          <p:nvPr>
            <p:ph type="chart" sz="quarter" idx="14"/>
          </p:nvPr>
        </p:nvSpPr>
        <p:spPr>
          <a:xfrm>
            <a:off x="210638" y="2002971"/>
            <a:ext cx="4282678" cy="4206014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</a:lstStyle>
          <a:p>
            <a:r>
              <a:rPr lang="es-ES" smtClean="0"/>
              <a:t>Haga clic en el icono para agregar un gráfico</a:t>
            </a:r>
            <a:endParaRPr lang="en-US" dirty="0"/>
          </a:p>
        </p:txBody>
      </p:sp>
      <p:sp>
        <p:nvSpPr>
          <p:cNvPr id="10" name="Marcador de gráfico 4"/>
          <p:cNvSpPr>
            <a:spLocks noGrp="1"/>
          </p:cNvSpPr>
          <p:nvPr>
            <p:ph type="chart" sz="quarter" idx="15"/>
          </p:nvPr>
        </p:nvSpPr>
        <p:spPr>
          <a:xfrm>
            <a:off x="4669973" y="2029097"/>
            <a:ext cx="4219301" cy="4179888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</a:lstStyle>
          <a:p>
            <a:r>
              <a:rPr lang="es-ES" smtClean="0"/>
              <a:t>Haga clic en el icono para agregar un gráfico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197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5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210639" y="234497"/>
            <a:ext cx="8678636" cy="5057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>
                <a:solidFill>
                  <a:schemeClr val="bg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31873" y="6356352"/>
            <a:ext cx="2057400" cy="365125"/>
          </a:xfrm>
        </p:spPr>
        <p:txBody>
          <a:bodyPr/>
          <a:lstStyle/>
          <a:p>
            <a:fld id="{CB1978B7-6A02-44B4-9821-5D8D3328359F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ángulo 6"/>
          <p:cNvSpPr/>
          <p:nvPr userDrawn="1"/>
        </p:nvSpPr>
        <p:spPr>
          <a:xfrm>
            <a:off x="210637" y="699296"/>
            <a:ext cx="8678636" cy="4571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8200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978B7-6A02-44B4-9821-5D8D3328359F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ángulo 8"/>
          <p:cNvSpPr/>
          <p:nvPr userDrawn="1"/>
        </p:nvSpPr>
        <p:spPr>
          <a:xfrm>
            <a:off x="210637" y="699296"/>
            <a:ext cx="8678636" cy="4571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10108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  <p:sldLayoutId id="2147483655" r:id="rId5"/>
  </p:sldLayoutIdLs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1</a:t>
            </a:fld>
            <a:endParaRPr lang="en-US"/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1627093" y="2909716"/>
            <a:ext cx="5829300" cy="2164792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MX" sz="3900" dirty="0" smtClean="0">
              <a:solidFill>
                <a:schemeClr val="tx2"/>
              </a:solidFill>
            </a:endParaRPr>
          </a:p>
          <a:p>
            <a:pPr algn="ctr"/>
            <a:r>
              <a:rPr lang="es-MX" sz="3700" dirty="0">
                <a:solidFill>
                  <a:schemeClr val="tx2"/>
                </a:solidFill>
              </a:rPr>
              <a:t>SUBSECRETARÍA DE DERECHOS HUMANOS, MIGRACIÓN Y </a:t>
            </a:r>
            <a:r>
              <a:rPr lang="es-MX" sz="3700" dirty="0" smtClean="0">
                <a:solidFill>
                  <a:schemeClr val="tx2"/>
                </a:solidFill>
              </a:rPr>
              <a:t>POBLACIÓN</a:t>
            </a:r>
          </a:p>
          <a:p>
            <a:pPr algn="ctr"/>
            <a:endParaRPr lang="es-MX" sz="4800" dirty="0">
              <a:solidFill>
                <a:schemeClr val="tx2"/>
              </a:solidFill>
            </a:endParaRPr>
          </a:p>
          <a:p>
            <a:pPr algn="ctr"/>
            <a:r>
              <a:rPr lang="es-MX" sz="3400" dirty="0" smtClean="0">
                <a:solidFill>
                  <a:schemeClr val="tx2"/>
                </a:solidFill>
              </a:rPr>
              <a:t>UNIDAD </a:t>
            </a:r>
            <a:r>
              <a:rPr lang="es-MX" sz="3400" dirty="0">
                <a:solidFill>
                  <a:schemeClr val="tx2"/>
                </a:solidFill>
              </a:rPr>
              <a:t>DE POLÍTICA MIGRATORIA</a:t>
            </a:r>
          </a:p>
          <a:p>
            <a:pPr algn="ctr"/>
            <a:r>
              <a:rPr lang="es-MX" sz="2100" dirty="0">
                <a:solidFill>
                  <a:schemeClr val="tx2"/>
                </a:solidFill>
              </a:rPr>
              <a:t/>
            </a:r>
            <a:br>
              <a:rPr lang="es-MX" sz="2100" dirty="0">
                <a:solidFill>
                  <a:schemeClr val="tx2"/>
                </a:solidFill>
              </a:rPr>
            </a:br>
            <a:endParaRPr lang="es-MX" sz="2100" dirty="0">
              <a:solidFill>
                <a:schemeClr val="tx2"/>
              </a:solidFill>
            </a:endParaRPr>
          </a:p>
        </p:txBody>
      </p:sp>
      <p:pic>
        <p:nvPicPr>
          <p:cNvPr id="10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2" y="8238"/>
            <a:ext cx="206692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380392" y="5848865"/>
            <a:ext cx="4480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Ciudad de </a:t>
            </a:r>
            <a:r>
              <a:rPr lang="es-MX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México, </a:t>
            </a:r>
            <a:r>
              <a:rPr lang="es-MX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 30 de enero de 2019</a:t>
            </a:r>
          </a:p>
        </p:txBody>
      </p:sp>
    </p:spTree>
    <p:extLst>
      <p:ext uri="{BB962C8B-B14F-4D97-AF65-F5344CB8AC3E}">
        <p14:creationId xmlns:p14="http://schemas.microsoft.com/office/powerpoint/2010/main" val="356467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112" y="1068596"/>
            <a:ext cx="8678636" cy="379299"/>
          </a:xfrm>
        </p:spPr>
        <p:txBody>
          <a:bodyPr>
            <a:noAutofit/>
          </a:bodyPr>
          <a:lstStyle/>
          <a:p>
            <a:pPr algn="ctr"/>
            <a:r>
              <a:rPr lang="es-MX" sz="1500" b="1" dirty="0"/>
              <a:t>ANTECEDENTES NUEVO MARCO NORMATIVO SOBRE MIGRACIÓN INTERNACIONAL 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2</a:t>
            </a:fld>
            <a:endParaRPr lang="en-US"/>
          </a:p>
        </p:txBody>
      </p:sp>
      <p:pic>
        <p:nvPicPr>
          <p:cNvPr id="9" name="8 Imagen" descr="flechas race.jpg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r="26377"/>
          <a:stretch/>
        </p:blipFill>
        <p:spPr>
          <a:xfrm>
            <a:off x="591208" y="1589349"/>
            <a:ext cx="7874876" cy="4226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5 Marcador de contenido"/>
          <p:cNvSpPr txBox="1">
            <a:spLocks noGrp="1"/>
          </p:cNvSpPr>
          <p:nvPr>
            <p:ph idx="1"/>
          </p:nvPr>
        </p:nvSpPr>
        <p:spPr>
          <a:xfrm>
            <a:off x="1704451" y="1589349"/>
            <a:ext cx="3147418" cy="1074368"/>
          </a:xfrm>
          <a:prstGeom prst="rect">
            <a:avLst/>
          </a:prstGeom>
          <a:noFill/>
        </p:spPr>
        <p:txBody>
          <a:bodyPr wrap="square" lIns="76426" tIns="38213" rIns="76426" bIns="38213" rtlCol="0">
            <a:spAutoFit/>
          </a:bodyPr>
          <a:lstStyle/>
          <a:p>
            <a:pPr marL="0" indent="0" algn="just">
              <a:buNone/>
            </a:pPr>
            <a:r>
              <a:rPr lang="es-MX" sz="1800" b="1" dirty="0">
                <a:solidFill>
                  <a:schemeClr val="tx2"/>
                </a:solidFill>
                <a:latin typeface="Franklin Gothic Book" pitchFamily="34" charset="0"/>
              </a:rPr>
              <a:t>Construcción de una política y marco normativo integral del fenómeno migratorio en México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851338" y="2011141"/>
            <a:ext cx="718431" cy="354171"/>
          </a:xfrm>
          <a:prstGeom prst="rect">
            <a:avLst/>
          </a:prstGeom>
          <a:noFill/>
        </p:spPr>
        <p:txBody>
          <a:bodyPr wrap="square" lIns="76426" tIns="38213" rIns="76426" bIns="38213" rtlCol="0">
            <a:spAutoFit/>
          </a:bodyPr>
          <a:lstStyle/>
          <a:p>
            <a:r>
              <a:rPr lang="es-MX" b="1" dirty="0">
                <a:solidFill>
                  <a:schemeClr val="tx2">
                    <a:lumMod val="75000"/>
                  </a:schemeClr>
                </a:solidFill>
                <a:latin typeface="Franklin Gothic Medium" pitchFamily="34" charset="0"/>
              </a:rPr>
              <a:t>Reto: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756745" y="3050560"/>
            <a:ext cx="2672374" cy="908169"/>
          </a:xfrm>
          <a:prstGeom prst="rect">
            <a:avLst/>
          </a:prstGeom>
          <a:noFill/>
        </p:spPr>
        <p:txBody>
          <a:bodyPr wrap="square" lIns="76426" tIns="38213" rIns="76426" bIns="38213" rtlCol="0">
            <a:spAutoFit/>
          </a:bodyPr>
          <a:lstStyle/>
          <a:p>
            <a:r>
              <a:rPr lang="es-MX" b="1" dirty="0">
                <a:solidFill>
                  <a:schemeClr val="tx2">
                    <a:lumMod val="75000"/>
                  </a:schemeClr>
                </a:solidFill>
                <a:latin typeface="Franklin Gothic Medium" pitchFamily="34" charset="0"/>
              </a:rPr>
              <a:t>Se reforma:</a:t>
            </a:r>
          </a:p>
          <a:p>
            <a:r>
              <a:rPr lang="es-MX" b="1" dirty="0">
                <a:latin typeface="Franklin Gothic Medium" pitchFamily="34" charset="0"/>
              </a:rPr>
              <a:t>Ley General de Población y su Reglamento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851338" y="4163102"/>
            <a:ext cx="2817668" cy="63117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</p:spPr>
        <p:txBody>
          <a:bodyPr wrap="square" lIns="76426" tIns="38213" rIns="76426" bIns="38213" rtlCol="0" anchor="ctr">
            <a:spAutoFit/>
          </a:bodyPr>
          <a:lstStyle>
            <a:defPPr>
              <a:defRPr lang="es-MX"/>
            </a:defPPr>
            <a:lvl1pPr algn="ctr">
              <a:defRPr sz="1600" b="1">
                <a:latin typeface="Franklin Gothic Book" pitchFamily="34" charset="0"/>
              </a:defRPr>
            </a:lvl1pPr>
          </a:lstStyle>
          <a:p>
            <a:r>
              <a:rPr lang="es-MX" sz="1800" dirty="0"/>
              <a:t>Repatriación de mexicanos</a:t>
            </a:r>
          </a:p>
          <a:p>
            <a:r>
              <a:rPr lang="es-MX" sz="1800" dirty="0"/>
              <a:t>(adecuación ya realizada)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877374" y="4968602"/>
            <a:ext cx="2765595" cy="63117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</p:spPr>
        <p:txBody>
          <a:bodyPr wrap="square" lIns="76426" tIns="38213" rIns="76426" bIns="38213" rtlCol="0" anchor="ctr">
            <a:spAutoFit/>
          </a:bodyPr>
          <a:lstStyle>
            <a:defPPr>
              <a:defRPr lang="es-MX"/>
            </a:defPPr>
            <a:lvl1pPr algn="ctr">
              <a:defRPr sz="1600" b="1">
                <a:latin typeface="Franklin Gothic Book" pitchFamily="34" charset="0"/>
              </a:defRPr>
            </a:lvl1pPr>
          </a:lstStyle>
          <a:p>
            <a:r>
              <a:rPr lang="es-MX" sz="1800" dirty="0"/>
              <a:t>Emigración</a:t>
            </a:r>
          </a:p>
          <a:p>
            <a:r>
              <a:rPr lang="es-MX" sz="1800" dirty="0"/>
              <a:t>(adecuación pendiente)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5257802" y="2365311"/>
            <a:ext cx="3208281" cy="1185168"/>
          </a:xfrm>
          <a:prstGeom prst="rect">
            <a:avLst/>
          </a:prstGeom>
          <a:noFill/>
        </p:spPr>
        <p:txBody>
          <a:bodyPr wrap="square" lIns="76426" tIns="38213" rIns="76426" bIns="38213" rtlCol="0">
            <a:spAutoFit/>
          </a:bodyPr>
          <a:lstStyle>
            <a:defPPr>
              <a:defRPr lang="es-MX"/>
            </a:defPPr>
            <a:lvl1pPr algn="ctr">
              <a:defRPr b="1">
                <a:solidFill>
                  <a:schemeClr val="tx2">
                    <a:lumMod val="75000"/>
                  </a:schemeClr>
                </a:solidFill>
                <a:latin typeface="Franklin Gothic Medium" pitchFamily="34" charset="0"/>
              </a:defRPr>
            </a:lvl1pPr>
          </a:lstStyle>
          <a:p>
            <a:pPr algn="l"/>
            <a:r>
              <a:rPr lang="es-MX" dirty="0"/>
              <a:t>Se crea un nuevo instrumento:</a:t>
            </a:r>
          </a:p>
          <a:p>
            <a:pPr algn="l"/>
            <a:r>
              <a:rPr lang="es-MX" dirty="0"/>
              <a:t>Ley de Migración, su Reglamento y disposiciones administrativas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4658710" y="3670818"/>
            <a:ext cx="2790268" cy="354171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</p:spPr>
        <p:txBody>
          <a:bodyPr wrap="square" lIns="76426" tIns="38213" rIns="76426" bIns="38213" rtlCol="0" anchor="ctr">
            <a:spAutoFit/>
          </a:bodyPr>
          <a:lstStyle>
            <a:defPPr>
              <a:defRPr lang="es-MX"/>
            </a:defPPr>
            <a:lvl1pPr algn="ctr">
              <a:defRPr sz="1600">
                <a:latin typeface="Franklin Gothic Book" pitchFamily="34" charset="0"/>
              </a:defRPr>
            </a:lvl1pPr>
          </a:lstStyle>
          <a:p>
            <a:r>
              <a:rPr lang="es-MX" sz="1800" b="1" dirty="0"/>
              <a:t>Movilidad internacional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851868" y="4163102"/>
            <a:ext cx="2010074" cy="354171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</p:spPr>
        <p:txBody>
          <a:bodyPr wrap="square" lIns="76426" tIns="38213" rIns="76426" bIns="38213" rtlCol="0" anchor="ctr">
            <a:spAutoFit/>
          </a:bodyPr>
          <a:lstStyle>
            <a:defPPr>
              <a:defRPr lang="es-MX"/>
            </a:defPPr>
            <a:lvl1pPr algn="ctr">
              <a:defRPr sz="1600" b="1">
                <a:latin typeface="Franklin Gothic Book" pitchFamily="34" charset="0"/>
              </a:defRPr>
            </a:lvl1pPr>
          </a:lstStyle>
          <a:p>
            <a:r>
              <a:rPr lang="es-MX" sz="1800" dirty="0"/>
              <a:t>Inmigración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5142802" y="4665213"/>
            <a:ext cx="2430177" cy="354171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</p:spPr>
        <p:txBody>
          <a:bodyPr wrap="square" lIns="76426" tIns="38213" rIns="76426" bIns="38213" rtlCol="0" anchor="ctr">
            <a:spAutoFit/>
          </a:bodyPr>
          <a:lstStyle>
            <a:defPPr>
              <a:defRPr lang="es-MX"/>
            </a:defPPr>
            <a:lvl1pPr algn="ctr">
              <a:defRPr sz="1600" b="1">
                <a:latin typeface="Franklin Gothic Book" pitchFamily="34" charset="0"/>
              </a:defRPr>
            </a:lvl1pPr>
          </a:lstStyle>
          <a:p>
            <a:r>
              <a:rPr lang="es-MX" sz="1800" dirty="0"/>
              <a:t>Migración de tránsito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5856906" y="5177986"/>
            <a:ext cx="2326072" cy="63117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</p:spPr>
        <p:txBody>
          <a:bodyPr wrap="square" lIns="76426" tIns="38213" rIns="76426" bIns="38213" rtlCol="0" anchor="ctr">
            <a:spAutoFit/>
          </a:bodyPr>
          <a:lstStyle>
            <a:defPPr>
              <a:defRPr lang="es-MX"/>
            </a:defPPr>
            <a:lvl1pPr algn="ctr">
              <a:defRPr sz="1600" b="1">
                <a:latin typeface="Franklin Gothic Book" pitchFamily="34" charset="0"/>
              </a:defRPr>
            </a:lvl1pPr>
          </a:lstStyle>
          <a:p>
            <a:r>
              <a:rPr lang="es-MX" sz="1800" dirty="0"/>
              <a:t>Devolución de extranjeros</a:t>
            </a:r>
          </a:p>
        </p:txBody>
      </p:sp>
    </p:spTree>
    <p:extLst>
      <p:ext uri="{BB962C8B-B14F-4D97-AF65-F5344CB8AC3E}">
        <p14:creationId xmlns:p14="http://schemas.microsoft.com/office/powerpoint/2010/main" val="336559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3</a:t>
            </a:fld>
            <a:endParaRPr lang="en-US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230982" y="977503"/>
            <a:ext cx="8772593" cy="45124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1500" b="1" dirty="0"/>
              <a:t>REDISEÑO INSTITUCIONAL EN FUNCIÓN DE LAS ATRIBUCIONES </a:t>
            </a:r>
            <a:br>
              <a:rPr lang="es-MX" sz="1500" b="1" dirty="0"/>
            </a:br>
            <a:r>
              <a:rPr lang="es-MX" sz="1500" b="1" dirty="0"/>
              <a:t>DEFINIDAS  EN LA LEY DE MIGRACIÓN</a:t>
            </a:r>
            <a:r>
              <a:rPr lang="es-MX" sz="2400" dirty="0"/>
              <a:t/>
            </a:r>
            <a:br>
              <a:rPr lang="es-MX" sz="2400" dirty="0"/>
            </a:b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8" name="AutoShape 4" descr="Resultado de imagen para Derechos Humanos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sp>
        <p:nvSpPr>
          <p:cNvPr id="9" name="AutoShape 6" descr="https://i0.wp.com/contactohoy.com.mx/wp-content/uploads/2016/02/27410-logo-hr-ag04.jpg?resize=816%2C9999&amp;ssl=1"/>
          <p:cNvSpPr>
            <a:spLocks noChangeAspect="1" noChangeArrowheads="1"/>
          </p:cNvSpPr>
          <p:nvPr/>
        </p:nvSpPr>
        <p:spPr bwMode="auto">
          <a:xfrm>
            <a:off x="230981" y="8632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sp>
        <p:nvSpPr>
          <p:cNvPr id="13" name="3 CuadroTexto"/>
          <p:cNvSpPr txBox="1">
            <a:spLocks noGrp="1" noChangeArrowheads="1"/>
          </p:cNvSpPr>
          <p:nvPr>
            <p:ph idx="1"/>
          </p:nvPr>
        </p:nvSpPr>
        <p:spPr bwMode="auto">
          <a:xfrm>
            <a:off x="210742" y="1543050"/>
            <a:ext cx="8678465" cy="264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426" tIns="38213" rIns="76426" bIns="382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None/>
            </a:pPr>
            <a:r>
              <a:rPr lang="es-MX" sz="1350" b="1" dirty="0">
                <a:latin typeface="Franklin Gothic Book" charset="0"/>
              </a:rPr>
              <a:t>Modificación del Reglamento Interior de SEGOB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7032829" y="1815005"/>
            <a:ext cx="1624565" cy="38276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endParaRPr lang="es-MX" sz="1200" dirty="0">
              <a:solidFill>
                <a:schemeClr val="tx1"/>
              </a:solidFill>
              <a:latin typeface="Franklin Gothic Book" pitchFamily="34" charset="0"/>
            </a:endParaRPr>
          </a:p>
        </p:txBody>
      </p:sp>
      <p:sp>
        <p:nvSpPr>
          <p:cNvPr id="16" name="16 CuadroTexto"/>
          <p:cNvSpPr txBox="1">
            <a:spLocks noChangeArrowheads="1"/>
          </p:cNvSpPr>
          <p:nvPr/>
        </p:nvSpPr>
        <p:spPr bwMode="auto">
          <a:xfrm>
            <a:off x="672306" y="5334608"/>
            <a:ext cx="1831103" cy="30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426" tIns="38213" rIns="76426" bIns="382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MX" sz="1500" b="1" dirty="0">
                <a:latin typeface="Franklin Gothic Book" charset="0"/>
              </a:rPr>
              <a:t>Atribuciones</a:t>
            </a:r>
          </a:p>
        </p:txBody>
      </p:sp>
      <p:sp>
        <p:nvSpPr>
          <p:cNvPr id="17" name="20 CuadroTexto"/>
          <p:cNvSpPr txBox="1">
            <a:spLocks noChangeArrowheads="1"/>
          </p:cNvSpPr>
          <p:nvPr/>
        </p:nvSpPr>
        <p:spPr bwMode="auto">
          <a:xfrm>
            <a:off x="459581" y="2034111"/>
            <a:ext cx="2257808" cy="30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426" tIns="38213" rIns="76426" bIns="382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MX" sz="1500" b="1" dirty="0">
                <a:latin typeface="Franklin Gothic Book" charset="0"/>
              </a:rPr>
              <a:t>Autoridades migratorias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391445" y="2716618"/>
            <a:ext cx="1052980" cy="7688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200" b="1" dirty="0">
                <a:latin typeface="Franklin Gothic Book" pitchFamily="34" charset="0"/>
              </a:rPr>
              <a:t>Secretaría de Gobernación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1784252" y="2723292"/>
            <a:ext cx="1010072" cy="7688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200" b="1" dirty="0">
                <a:latin typeface="Franklin Gothic Book" pitchFamily="34" charset="0"/>
              </a:rPr>
              <a:t>Instituto Nacional de Migración</a:t>
            </a:r>
          </a:p>
        </p:txBody>
      </p:sp>
      <p:sp>
        <p:nvSpPr>
          <p:cNvPr id="20" name="19 Rectángulo"/>
          <p:cNvSpPr/>
          <p:nvPr/>
        </p:nvSpPr>
        <p:spPr>
          <a:xfrm>
            <a:off x="345282" y="4345985"/>
            <a:ext cx="1052980" cy="856973"/>
          </a:xfrm>
          <a:prstGeom prst="rect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200" b="1" dirty="0">
                <a:solidFill>
                  <a:schemeClr val="bg1"/>
                </a:solidFill>
                <a:latin typeface="Franklin Gothic Book" pitchFamily="34" charset="0"/>
              </a:rPr>
              <a:t>Formulación y dirección de la política migratoria</a:t>
            </a:r>
          </a:p>
        </p:txBody>
      </p:sp>
      <p:sp>
        <p:nvSpPr>
          <p:cNvPr id="21" name="20 Rectángulo"/>
          <p:cNvSpPr/>
          <p:nvPr/>
        </p:nvSpPr>
        <p:spPr>
          <a:xfrm>
            <a:off x="1774659" y="4376465"/>
            <a:ext cx="1010072" cy="856973"/>
          </a:xfrm>
          <a:prstGeom prst="rect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200" b="1" dirty="0">
                <a:solidFill>
                  <a:schemeClr val="bg1"/>
                </a:solidFill>
                <a:latin typeface="Franklin Gothic Book" pitchFamily="34" charset="0"/>
              </a:rPr>
              <a:t>Ejecución de la política migratoria</a:t>
            </a:r>
          </a:p>
        </p:txBody>
      </p:sp>
      <p:sp>
        <p:nvSpPr>
          <p:cNvPr id="22" name="21 Flecha abajo"/>
          <p:cNvSpPr/>
          <p:nvPr/>
        </p:nvSpPr>
        <p:spPr>
          <a:xfrm>
            <a:off x="703813" y="3758316"/>
            <a:ext cx="428243" cy="397117"/>
          </a:xfrm>
          <a:prstGeom prst="downArrow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itchFamily="34" charset="0"/>
            </a:endParaRPr>
          </a:p>
        </p:txBody>
      </p:sp>
      <p:sp>
        <p:nvSpPr>
          <p:cNvPr id="23" name="22 Flecha abajo"/>
          <p:cNvSpPr/>
          <p:nvPr/>
        </p:nvSpPr>
        <p:spPr>
          <a:xfrm>
            <a:off x="2075166" y="3794651"/>
            <a:ext cx="428243" cy="397117"/>
          </a:xfrm>
          <a:prstGeom prst="downArrow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itchFamily="34" charset="0"/>
            </a:endParaRPr>
          </a:p>
        </p:txBody>
      </p:sp>
      <p:sp>
        <p:nvSpPr>
          <p:cNvPr id="24" name="22 CuadroTexto"/>
          <p:cNvSpPr txBox="1">
            <a:spLocks noChangeArrowheads="1"/>
          </p:cNvSpPr>
          <p:nvPr/>
        </p:nvSpPr>
        <p:spPr bwMode="auto">
          <a:xfrm>
            <a:off x="7170661" y="2104131"/>
            <a:ext cx="1348901" cy="118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426" tIns="38213" rIns="76426" bIns="382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MX" sz="1200" b="1" dirty="0">
                <a:latin typeface="Franklin Gothic Book" charset="0"/>
              </a:rPr>
              <a:t>SEGOB  ejerce plenamente las atribuciones de formulador  y coordinador de la política migratoria</a:t>
            </a:r>
          </a:p>
        </p:txBody>
      </p:sp>
      <p:sp>
        <p:nvSpPr>
          <p:cNvPr id="25" name="24 CuadroTexto"/>
          <p:cNvSpPr txBox="1">
            <a:spLocks noChangeArrowheads="1"/>
          </p:cNvSpPr>
          <p:nvPr/>
        </p:nvSpPr>
        <p:spPr bwMode="auto">
          <a:xfrm>
            <a:off x="7170661" y="3300072"/>
            <a:ext cx="1330844" cy="210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426" tIns="38213" rIns="76426" bIns="382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MX" sz="1200" b="1" dirty="0">
                <a:latin typeface="Franklin Gothic Book" charset="0"/>
              </a:rPr>
              <a:t>Se elimina el conflicto de intereses de los ámbitos político y ejecutor en el Instituto, que desvirtuaba la definición, seguimiento y evaluación de la política migratoria</a:t>
            </a:r>
          </a:p>
        </p:txBody>
      </p:sp>
      <p:sp>
        <p:nvSpPr>
          <p:cNvPr id="30" name="26 CuadroTexto"/>
          <p:cNvSpPr txBox="1">
            <a:spLocks noChangeArrowheads="1"/>
          </p:cNvSpPr>
          <p:nvPr/>
        </p:nvSpPr>
        <p:spPr bwMode="auto">
          <a:xfrm>
            <a:off x="3538161" y="4172713"/>
            <a:ext cx="1101063" cy="700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426" tIns="38213" rIns="76426" bIns="382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MX" sz="1350" dirty="0">
                <a:latin typeface="Franklin Gothic Medium" charset="0"/>
              </a:rPr>
              <a:t>Rediseño institucional</a:t>
            </a:r>
          </a:p>
          <a:p>
            <a:pPr algn="ctr" eaLnBrk="1" hangingPunct="1"/>
            <a:endParaRPr lang="es-MX" sz="1350" dirty="0">
              <a:latin typeface="Franklin Gothic Medium" charset="0"/>
            </a:endParaRPr>
          </a:p>
        </p:txBody>
      </p:sp>
      <p:sp>
        <p:nvSpPr>
          <p:cNvPr id="34" name="33 Flecha derecha"/>
          <p:cNvSpPr/>
          <p:nvPr/>
        </p:nvSpPr>
        <p:spPr>
          <a:xfrm>
            <a:off x="5008559" y="4090874"/>
            <a:ext cx="648072" cy="864096"/>
          </a:xfrm>
          <a:prstGeom prst="rightArrow">
            <a:avLst>
              <a:gd name="adj1" fmla="val 60031"/>
              <a:gd name="adj2" fmla="val 30981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itchFamily="34" charset="0"/>
            </a:endParaRPr>
          </a:p>
        </p:txBody>
      </p:sp>
      <p:sp>
        <p:nvSpPr>
          <p:cNvPr id="36" name="35 Flecha derecha"/>
          <p:cNvSpPr/>
          <p:nvPr/>
        </p:nvSpPr>
        <p:spPr>
          <a:xfrm rot="7182494">
            <a:off x="4967083" y="4937160"/>
            <a:ext cx="430505" cy="487421"/>
          </a:xfrm>
          <a:prstGeom prst="rightArrow">
            <a:avLst>
              <a:gd name="adj1" fmla="val 39672"/>
              <a:gd name="adj2" fmla="val 50000"/>
            </a:avLst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itchFamily="34" charset="0"/>
            </a:endParaRPr>
          </a:p>
        </p:txBody>
      </p:sp>
      <p:sp>
        <p:nvSpPr>
          <p:cNvPr id="37" name="36 Elipse"/>
          <p:cNvSpPr/>
          <p:nvPr/>
        </p:nvSpPr>
        <p:spPr>
          <a:xfrm>
            <a:off x="3489691" y="2627465"/>
            <a:ext cx="2862318" cy="286231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itchFamily="34" charset="0"/>
            </a:endParaRPr>
          </a:p>
        </p:txBody>
      </p:sp>
      <p:sp>
        <p:nvSpPr>
          <p:cNvPr id="38" name="37 Elipse"/>
          <p:cNvSpPr/>
          <p:nvPr/>
        </p:nvSpPr>
        <p:spPr>
          <a:xfrm>
            <a:off x="3705715" y="2843489"/>
            <a:ext cx="2430270" cy="2430270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itchFamily="34" charset="0"/>
            </a:endParaRPr>
          </a:p>
        </p:txBody>
      </p:sp>
      <p:sp>
        <p:nvSpPr>
          <p:cNvPr id="39" name="38 Elipse"/>
          <p:cNvSpPr/>
          <p:nvPr/>
        </p:nvSpPr>
        <p:spPr>
          <a:xfrm>
            <a:off x="4191769" y="4336316"/>
            <a:ext cx="1566174" cy="156617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sz="1200" b="1" dirty="0">
                <a:solidFill>
                  <a:schemeClr val="bg1"/>
                </a:solidFill>
                <a:latin typeface="Franklin Gothic Book" pitchFamily="34" charset="0"/>
              </a:rPr>
              <a:t>Adecuación </a:t>
            </a:r>
          </a:p>
          <a:p>
            <a:pPr algn="ctr">
              <a:defRPr/>
            </a:pPr>
            <a:r>
              <a:rPr lang="es-MX" sz="1200" b="1" dirty="0">
                <a:solidFill>
                  <a:schemeClr val="bg1"/>
                </a:solidFill>
                <a:latin typeface="Franklin Gothic Book" pitchFamily="34" charset="0"/>
              </a:rPr>
              <a:t>de las atribuciones y estructura orgánica del INM</a:t>
            </a:r>
          </a:p>
        </p:txBody>
      </p:sp>
      <p:sp>
        <p:nvSpPr>
          <p:cNvPr id="40" name="39 Elipse"/>
          <p:cNvSpPr/>
          <p:nvPr/>
        </p:nvSpPr>
        <p:spPr>
          <a:xfrm>
            <a:off x="4191769" y="1952929"/>
            <a:ext cx="1566174" cy="156617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sz="1200" b="1" dirty="0">
                <a:solidFill>
                  <a:schemeClr val="bg1"/>
                </a:solidFill>
                <a:latin typeface="Franklin Gothic Book" pitchFamily="34" charset="0"/>
              </a:rPr>
              <a:t>Creación de la Unidad de Política Migratoria de la SEGOB</a:t>
            </a:r>
          </a:p>
        </p:txBody>
      </p:sp>
      <p:sp>
        <p:nvSpPr>
          <p:cNvPr id="41" name="40 Flecha derecha"/>
          <p:cNvSpPr/>
          <p:nvPr/>
        </p:nvSpPr>
        <p:spPr>
          <a:xfrm>
            <a:off x="3381679" y="3579898"/>
            <a:ext cx="648072" cy="864096"/>
          </a:xfrm>
          <a:prstGeom prst="rightArrow">
            <a:avLst>
              <a:gd name="adj1" fmla="val 60031"/>
              <a:gd name="adj2" fmla="val 30981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itchFamily="34" charset="0"/>
            </a:endParaRPr>
          </a:p>
        </p:txBody>
      </p:sp>
      <p:sp>
        <p:nvSpPr>
          <p:cNvPr id="42" name="41 Flecha derecha"/>
          <p:cNvSpPr/>
          <p:nvPr/>
        </p:nvSpPr>
        <p:spPr>
          <a:xfrm rot="18512581">
            <a:off x="3693007" y="2988029"/>
            <a:ext cx="430505" cy="487421"/>
          </a:xfrm>
          <a:prstGeom prst="rightArrow">
            <a:avLst>
              <a:gd name="adj1" fmla="val 37521"/>
              <a:gd name="adj2" fmla="val 50000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itchFamily="34" charset="0"/>
            </a:endParaRPr>
          </a:p>
        </p:txBody>
      </p:sp>
      <p:sp>
        <p:nvSpPr>
          <p:cNvPr id="43" name="42 Flecha derecha"/>
          <p:cNvSpPr/>
          <p:nvPr/>
        </p:nvSpPr>
        <p:spPr>
          <a:xfrm rot="7182494">
            <a:off x="5818404" y="4467743"/>
            <a:ext cx="430505" cy="487421"/>
          </a:xfrm>
          <a:prstGeom prst="rightArrow">
            <a:avLst>
              <a:gd name="adj1" fmla="val 39672"/>
              <a:gd name="adj2" fmla="val 50000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itchFamily="34" charset="0"/>
            </a:endParaRPr>
          </a:p>
        </p:txBody>
      </p:sp>
      <p:sp>
        <p:nvSpPr>
          <p:cNvPr id="44" name="43 Flecha derecha"/>
          <p:cNvSpPr/>
          <p:nvPr/>
        </p:nvSpPr>
        <p:spPr>
          <a:xfrm>
            <a:off x="5864289" y="3524826"/>
            <a:ext cx="648072" cy="864096"/>
          </a:xfrm>
          <a:prstGeom prst="rightArrow">
            <a:avLst>
              <a:gd name="adj1" fmla="val 60031"/>
              <a:gd name="adj2" fmla="val 30981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29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2655" y="892288"/>
            <a:ext cx="8678636" cy="177362"/>
          </a:xfrm>
        </p:spPr>
        <p:txBody>
          <a:bodyPr>
            <a:noAutofit/>
          </a:bodyPr>
          <a:lstStyle/>
          <a:p>
            <a:pPr algn="ctr"/>
            <a:r>
              <a:rPr lang="es-MX" sz="1500" b="1" dirty="0"/>
              <a:t>INTERACCIÓN UNIDAD DE POLÍTICA </a:t>
            </a:r>
            <a:r>
              <a:rPr lang="es-MX" sz="1500" b="1" dirty="0" smtClean="0"/>
              <a:t>MIGRATORIA Y </a:t>
            </a:r>
            <a:br>
              <a:rPr lang="es-MX" sz="1500" b="1" dirty="0" smtClean="0"/>
            </a:br>
            <a:r>
              <a:rPr lang="es-MX" sz="1500" b="1" dirty="0" smtClean="0"/>
              <a:t>EL  </a:t>
            </a:r>
            <a:r>
              <a:rPr lang="es-MX" sz="1500" b="1" dirty="0"/>
              <a:t>INSTITUTO NACIONAL DE MIGRACIÓN</a:t>
            </a:r>
          </a:p>
        </p:txBody>
      </p:sp>
      <p:sp>
        <p:nvSpPr>
          <p:cNvPr id="26" name="25 Trapecio"/>
          <p:cNvSpPr/>
          <p:nvPr/>
        </p:nvSpPr>
        <p:spPr>
          <a:xfrm>
            <a:off x="4936768" y="1507282"/>
            <a:ext cx="3209241" cy="4224407"/>
          </a:xfrm>
          <a:prstGeom prst="trapezoid">
            <a:avLst>
              <a:gd name="adj" fmla="val 21052"/>
            </a:avLst>
          </a:prstGeom>
          <a:solidFill>
            <a:schemeClr val="accent6">
              <a:lumMod val="60000"/>
              <a:lumOff val="40000"/>
              <a:alpha val="6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endParaRPr lang="es-MX" sz="900" dirty="0">
              <a:solidFill>
                <a:schemeClr val="tx1"/>
              </a:solidFill>
              <a:latin typeface="Franklin Gothic Book" pitchFamily="34" charset="0"/>
            </a:endParaRPr>
          </a:p>
        </p:txBody>
      </p:sp>
      <p:sp>
        <p:nvSpPr>
          <p:cNvPr id="27" name="26 Trapecio"/>
          <p:cNvSpPr/>
          <p:nvPr/>
        </p:nvSpPr>
        <p:spPr>
          <a:xfrm rot="10800000">
            <a:off x="1075198" y="1507281"/>
            <a:ext cx="4241663" cy="4224407"/>
          </a:xfrm>
          <a:prstGeom prst="trapezoid">
            <a:avLst>
              <a:gd name="adj" fmla="val 1648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endParaRPr lang="es-MX" sz="975" dirty="0">
              <a:solidFill>
                <a:schemeClr val="tx1"/>
              </a:solidFill>
              <a:latin typeface="Franklin Gothic Book" pitchFamily="34" charset="0"/>
            </a:endParaRPr>
          </a:p>
        </p:txBody>
      </p:sp>
      <p:sp>
        <p:nvSpPr>
          <p:cNvPr id="29" name="28 Forma libre"/>
          <p:cNvSpPr/>
          <p:nvPr/>
        </p:nvSpPr>
        <p:spPr>
          <a:xfrm>
            <a:off x="4977374" y="2230694"/>
            <a:ext cx="829163" cy="854330"/>
          </a:xfrm>
          <a:custGeom>
            <a:avLst/>
            <a:gdLst>
              <a:gd name="connsiteX0" fmla="*/ 0 w 1006078"/>
              <a:gd name="connsiteY0" fmla="*/ 0 h 1006078"/>
              <a:gd name="connsiteX1" fmla="*/ 1006078 w 1006078"/>
              <a:gd name="connsiteY1" fmla="*/ 0 h 1006078"/>
              <a:gd name="connsiteX2" fmla="*/ 1006078 w 1006078"/>
              <a:gd name="connsiteY2" fmla="*/ 1006078 h 1006078"/>
              <a:gd name="connsiteX3" fmla="*/ 0 w 1006078"/>
              <a:gd name="connsiteY3" fmla="*/ 1006078 h 1006078"/>
              <a:gd name="connsiteX4" fmla="*/ 0 w 1006078"/>
              <a:gd name="connsiteY4" fmla="*/ 0 h 100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078" h="1006078">
                <a:moveTo>
                  <a:pt x="0" y="0"/>
                </a:moveTo>
                <a:lnTo>
                  <a:pt x="1006078" y="0"/>
                </a:lnTo>
                <a:lnTo>
                  <a:pt x="1006078" y="1006078"/>
                </a:lnTo>
                <a:lnTo>
                  <a:pt x="0" y="100607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7598" tIns="27598" rIns="27598" bIns="27598" spcCol="1415" anchor="ctr"/>
          <a:lstStyle/>
          <a:p>
            <a:pPr algn="ctr" defTabSz="965934">
              <a:lnSpc>
                <a:spcPct val="90000"/>
              </a:lnSpc>
              <a:spcAft>
                <a:spcPct val="35000"/>
              </a:spcAft>
              <a:defRPr/>
            </a:pPr>
            <a:endParaRPr lang="es-MX" sz="2175"/>
          </a:p>
        </p:txBody>
      </p:sp>
      <p:sp>
        <p:nvSpPr>
          <p:cNvPr id="30" name="29 Flecha circular"/>
          <p:cNvSpPr/>
          <p:nvPr/>
        </p:nvSpPr>
        <p:spPr>
          <a:xfrm>
            <a:off x="3053055" y="2230800"/>
            <a:ext cx="3112309" cy="3206770"/>
          </a:xfrm>
          <a:prstGeom prst="circularArrow">
            <a:avLst>
              <a:gd name="adj1" fmla="val 6252"/>
              <a:gd name="adj2" fmla="val 943724"/>
              <a:gd name="adj3" fmla="val 3966093"/>
              <a:gd name="adj4" fmla="val 18077061"/>
              <a:gd name="adj5" fmla="val 6068"/>
            </a:avLst>
          </a:prstGeom>
          <a:solidFill>
            <a:srgbClr val="9E1A43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1" name="30 Forma libre"/>
          <p:cNvSpPr/>
          <p:nvPr/>
        </p:nvSpPr>
        <p:spPr>
          <a:xfrm>
            <a:off x="5479064" y="3820584"/>
            <a:ext cx="829163" cy="855679"/>
          </a:xfrm>
          <a:custGeom>
            <a:avLst/>
            <a:gdLst>
              <a:gd name="connsiteX0" fmla="*/ 0 w 1006078"/>
              <a:gd name="connsiteY0" fmla="*/ 0 h 1006078"/>
              <a:gd name="connsiteX1" fmla="*/ 1006078 w 1006078"/>
              <a:gd name="connsiteY1" fmla="*/ 0 h 1006078"/>
              <a:gd name="connsiteX2" fmla="*/ 1006078 w 1006078"/>
              <a:gd name="connsiteY2" fmla="*/ 1006078 h 1006078"/>
              <a:gd name="connsiteX3" fmla="*/ 0 w 1006078"/>
              <a:gd name="connsiteY3" fmla="*/ 1006078 h 1006078"/>
              <a:gd name="connsiteX4" fmla="*/ 0 w 1006078"/>
              <a:gd name="connsiteY4" fmla="*/ 0 h 100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078" h="1006078">
                <a:moveTo>
                  <a:pt x="0" y="0"/>
                </a:moveTo>
                <a:lnTo>
                  <a:pt x="1006078" y="0"/>
                </a:lnTo>
                <a:lnTo>
                  <a:pt x="1006078" y="1006078"/>
                </a:lnTo>
                <a:lnTo>
                  <a:pt x="0" y="100607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7598" tIns="27598" rIns="27598" bIns="27598" spcCol="1415" anchor="ctr"/>
          <a:lstStyle/>
          <a:p>
            <a:pPr algn="ctr" defTabSz="965934">
              <a:lnSpc>
                <a:spcPct val="90000"/>
              </a:lnSpc>
              <a:spcAft>
                <a:spcPct val="35000"/>
              </a:spcAft>
              <a:defRPr/>
            </a:pPr>
            <a:endParaRPr lang="es-MX" sz="2175"/>
          </a:p>
        </p:txBody>
      </p:sp>
      <p:sp>
        <p:nvSpPr>
          <p:cNvPr id="32" name="31 Forma libre"/>
          <p:cNvSpPr/>
          <p:nvPr/>
        </p:nvSpPr>
        <p:spPr>
          <a:xfrm>
            <a:off x="4165241" y="4631724"/>
            <a:ext cx="830473" cy="854329"/>
          </a:xfrm>
          <a:custGeom>
            <a:avLst/>
            <a:gdLst>
              <a:gd name="connsiteX0" fmla="*/ 0 w 1006078"/>
              <a:gd name="connsiteY0" fmla="*/ 0 h 1006078"/>
              <a:gd name="connsiteX1" fmla="*/ 1006078 w 1006078"/>
              <a:gd name="connsiteY1" fmla="*/ 0 h 1006078"/>
              <a:gd name="connsiteX2" fmla="*/ 1006078 w 1006078"/>
              <a:gd name="connsiteY2" fmla="*/ 1006078 h 1006078"/>
              <a:gd name="connsiteX3" fmla="*/ 0 w 1006078"/>
              <a:gd name="connsiteY3" fmla="*/ 1006078 h 1006078"/>
              <a:gd name="connsiteX4" fmla="*/ 0 w 1006078"/>
              <a:gd name="connsiteY4" fmla="*/ 0 h 100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078" h="1006078">
                <a:moveTo>
                  <a:pt x="0" y="0"/>
                </a:moveTo>
                <a:lnTo>
                  <a:pt x="1006078" y="0"/>
                </a:lnTo>
                <a:lnTo>
                  <a:pt x="1006078" y="1006078"/>
                </a:lnTo>
                <a:lnTo>
                  <a:pt x="0" y="100607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7598" tIns="27598" rIns="27598" bIns="27598" spcCol="1415" anchor="ctr"/>
          <a:lstStyle/>
          <a:p>
            <a:pPr algn="ctr" defTabSz="965934">
              <a:lnSpc>
                <a:spcPct val="90000"/>
              </a:lnSpc>
              <a:spcAft>
                <a:spcPct val="35000"/>
              </a:spcAft>
              <a:defRPr/>
            </a:pPr>
            <a:endParaRPr lang="es-MX" sz="2175"/>
          </a:p>
        </p:txBody>
      </p:sp>
      <p:sp>
        <p:nvSpPr>
          <p:cNvPr id="33" name="32 Flecha circular"/>
          <p:cNvSpPr/>
          <p:nvPr/>
        </p:nvSpPr>
        <p:spPr>
          <a:xfrm>
            <a:off x="3024322" y="2205051"/>
            <a:ext cx="3112309" cy="3206770"/>
          </a:xfrm>
          <a:prstGeom prst="circularArrow">
            <a:avLst>
              <a:gd name="adj1" fmla="val 6477"/>
              <a:gd name="adj2" fmla="val 599336"/>
              <a:gd name="adj3" fmla="val 9265790"/>
              <a:gd name="adj4" fmla="val 5062146"/>
              <a:gd name="adj5" fmla="val 6068"/>
            </a:avLst>
          </a:prstGeom>
          <a:solidFill>
            <a:srgbClr val="9E1A4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4" name="33 Forma libre"/>
          <p:cNvSpPr/>
          <p:nvPr/>
        </p:nvSpPr>
        <p:spPr>
          <a:xfrm>
            <a:off x="2852726" y="3647828"/>
            <a:ext cx="829163" cy="855679"/>
          </a:xfrm>
          <a:custGeom>
            <a:avLst/>
            <a:gdLst>
              <a:gd name="connsiteX0" fmla="*/ 0 w 1006078"/>
              <a:gd name="connsiteY0" fmla="*/ 0 h 1006078"/>
              <a:gd name="connsiteX1" fmla="*/ 1006078 w 1006078"/>
              <a:gd name="connsiteY1" fmla="*/ 0 h 1006078"/>
              <a:gd name="connsiteX2" fmla="*/ 1006078 w 1006078"/>
              <a:gd name="connsiteY2" fmla="*/ 1006078 h 1006078"/>
              <a:gd name="connsiteX3" fmla="*/ 0 w 1006078"/>
              <a:gd name="connsiteY3" fmla="*/ 1006078 h 1006078"/>
              <a:gd name="connsiteX4" fmla="*/ 0 w 1006078"/>
              <a:gd name="connsiteY4" fmla="*/ 0 h 100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078" h="1006078">
                <a:moveTo>
                  <a:pt x="0" y="0"/>
                </a:moveTo>
                <a:lnTo>
                  <a:pt x="1006078" y="0"/>
                </a:lnTo>
                <a:lnTo>
                  <a:pt x="1006078" y="1006078"/>
                </a:lnTo>
                <a:lnTo>
                  <a:pt x="0" y="100607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7598" tIns="27598" rIns="27598" bIns="27598" spcCol="1415" anchor="ctr"/>
          <a:lstStyle/>
          <a:p>
            <a:pPr algn="ctr" defTabSz="965934">
              <a:lnSpc>
                <a:spcPct val="90000"/>
              </a:lnSpc>
              <a:spcAft>
                <a:spcPct val="35000"/>
              </a:spcAft>
              <a:defRPr/>
            </a:pPr>
            <a:endParaRPr lang="es-MX" sz="2175"/>
          </a:p>
        </p:txBody>
      </p:sp>
      <p:sp>
        <p:nvSpPr>
          <p:cNvPr id="35" name="34 Flecha circular"/>
          <p:cNvSpPr/>
          <p:nvPr/>
        </p:nvSpPr>
        <p:spPr>
          <a:xfrm>
            <a:off x="3024322" y="2205051"/>
            <a:ext cx="3112309" cy="3206770"/>
          </a:xfrm>
          <a:prstGeom prst="circularArrow">
            <a:avLst>
              <a:gd name="adj1" fmla="val 6357"/>
              <a:gd name="adj2" fmla="val 784116"/>
              <a:gd name="adj3" fmla="val 13939192"/>
              <a:gd name="adj4" fmla="val 9976321"/>
              <a:gd name="adj5" fmla="val 5826"/>
            </a:avLst>
          </a:prstGeom>
          <a:solidFill>
            <a:srgbClr val="9E1A4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7" name="36 Flecha circular"/>
          <p:cNvSpPr/>
          <p:nvPr/>
        </p:nvSpPr>
        <p:spPr>
          <a:xfrm>
            <a:off x="3024322" y="2205051"/>
            <a:ext cx="3112309" cy="3206770"/>
          </a:xfrm>
          <a:prstGeom prst="circularArrow">
            <a:avLst>
              <a:gd name="adj1" fmla="val 5401"/>
              <a:gd name="adj2" fmla="val 770575"/>
              <a:gd name="adj3" fmla="val 17189209"/>
              <a:gd name="adj4" fmla="val 14869947"/>
              <a:gd name="adj5" fmla="val 6068"/>
            </a:avLst>
          </a:prstGeom>
          <a:solidFill>
            <a:srgbClr val="9E1A4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76426" tIns="38213" rIns="76426" bIns="38213"/>
          <a:lstStyle/>
          <a:p>
            <a:pPr>
              <a:defRPr/>
            </a:pPr>
            <a:endParaRPr lang="es-MX" sz="1350" dirty="0"/>
          </a:p>
        </p:txBody>
      </p:sp>
      <p:sp>
        <p:nvSpPr>
          <p:cNvPr id="38" name="37 Rectángulo redondeado"/>
          <p:cNvSpPr/>
          <p:nvPr/>
        </p:nvSpPr>
        <p:spPr>
          <a:xfrm>
            <a:off x="1448128" y="2241829"/>
            <a:ext cx="1712243" cy="85707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350" b="1" dirty="0">
                <a:solidFill>
                  <a:schemeClr val="bg1"/>
                </a:solidFill>
                <a:latin typeface="Franklin Gothic Book" pitchFamily="34" charset="0"/>
              </a:rPr>
              <a:t>Formulación de la política migratoria</a:t>
            </a:r>
          </a:p>
        </p:txBody>
      </p:sp>
      <p:sp>
        <p:nvSpPr>
          <p:cNvPr id="39" name="38 Rectángulo redondeado"/>
          <p:cNvSpPr/>
          <p:nvPr/>
        </p:nvSpPr>
        <p:spPr>
          <a:xfrm>
            <a:off x="6006460" y="2547926"/>
            <a:ext cx="1604231" cy="85707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350" b="1" dirty="0">
                <a:solidFill>
                  <a:schemeClr val="tx1"/>
                </a:solidFill>
                <a:latin typeface="Franklin Gothic Book" pitchFamily="34" charset="0"/>
              </a:rPr>
              <a:t>Diseño y control de la gestión migratoria</a:t>
            </a:r>
          </a:p>
        </p:txBody>
      </p:sp>
      <p:sp>
        <p:nvSpPr>
          <p:cNvPr id="40" name="39 Rectángulo redondeado"/>
          <p:cNvSpPr/>
          <p:nvPr/>
        </p:nvSpPr>
        <p:spPr>
          <a:xfrm>
            <a:off x="6065876" y="4200847"/>
            <a:ext cx="1754960" cy="85707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350" b="1" dirty="0">
                <a:solidFill>
                  <a:schemeClr val="tx1"/>
                </a:solidFill>
                <a:latin typeface="Franklin Gothic Book" pitchFamily="34" charset="0"/>
              </a:rPr>
              <a:t>Ejecución de la política migratoria</a:t>
            </a:r>
          </a:p>
        </p:txBody>
      </p:sp>
      <p:sp>
        <p:nvSpPr>
          <p:cNvPr id="41" name="40 Rectángulo redondeado"/>
          <p:cNvSpPr/>
          <p:nvPr/>
        </p:nvSpPr>
        <p:spPr>
          <a:xfrm>
            <a:off x="1448128" y="4690601"/>
            <a:ext cx="1819181" cy="85707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350" b="1" dirty="0">
                <a:solidFill>
                  <a:schemeClr val="bg1"/>
                </a:solidFill>
                <a:latin typeface="Franklin Gothic Book" pitchFamily="34" charset="0"/>
              </a:rPr>
              <a:t>Monitoreo y evaluación de la política migratoria</a:t>
            </a:r>
          </a:p>
        </p:txBody>
      </p:sp>
      <p:sp>
        <p:nvSpPr>
          <p:cNvPr id="42" name="37 CuadroTexto"/>
          <p:cNvSpPr txBox="1">
            <a:spLocks noChangeArrowheads="1"/>
          </p:cNvSpPr>
          <p:nvPr/>
        </p:nvSpPr>
        <p:spPr bwMode="auto">
          <a:xfrm>
            <a:off x="6124842" y="1507282"/>
            <a:ext cx="1009928" cy="53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426" tIns="38213" rIns="76426" bIns="382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MX" sz="3000">
                <a:latin typeface="Franklin Gothic Medium" charset="0"/>
              </a:rPr>
              <a:t>INM</a:t>
            </a:r>
          </a:p>
        </p:txBody>
      </p:sp>
      <p:sp>
        <p:nvSpPr>
          <p:cNvPr id="43" name="38 CuadroTexto"/>
          <p:cNvSpPr txBox="1">
            <a:spLocks noChangeArrowheads="1"/>
          </p:cNvSpPr>
          <p:nvPr/>
        </p:nvSpPr>
        <p:spPr bwMode="auto">
          <a:xfrm>
            <a:off x="2085128" y="1507282"/>
            <a:ext cx="1009928" cy="53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426" tIns="38213" rIns="76426" bIns="382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MX" sz="3000" dirty="0">
                <a:latin typeface="Franklin Gothic Medium" charset="0"/>
              </a:rPr>
              <a:t>UPM</a:t>
            </a:r>
          </a:p>
        </p:txBody>
      </p:sp>
      <p:sp>
        <p:nvSpPr>
          <p:cNvPr id="44" name="3 Marcador de número de diapositiva"/>
          <p:cNvSpPr txBox="1">
            <a:spLocks/>
          </p:cNvSpPr>
          <p:nvPr/>
        </p:nvSpPr>
        <p:spPr>
          <a:xfrm>
            <a:off x="7364927" y="5593964"/>
            <a:ext cx="1562164" cy="275449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s-MX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F84B423-5C31-4BBF-A336-CCDA194FF116}" type="slidenum">
              <a:rPr lang="es-MX" sz="900">
                <a:solidFill>
                  <a:schemeClr val="tx1">
                    <a:lumMod val="65000"/>
                    <a:lumOff val="35000"/>
                  </a:schemeClr>
                </a:solidFill>
              </a:rPr>
              <a:pPr>
                <a:defRPr/>
              </a:pPr>
              <a:t>4</a:t>
            </a:fld>
            <a:endParaRPr lang="es-MX" sz="9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4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17391" y="926291"/>
            <a:ext cx="8678636" cy="37929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/>
              <a:t>PRINCIPALES ATRIBUCIONES DE LA UPM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18282" y="5451470"/>
            <a:ext cx="2057400" cy="273844"/>
          </a:xfrm>
        </p:spPr>
        <p:txBody>
          <a:bodyPr/>
          <a:lstStyle/>
          <a:p>
            <a:fld id="{CB1978B7-6A02-44B4-9821-5D8D3328359F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AutoShape 4" descr="Resultado de imagen para acnur"/>
          <p:cNvSpPr>
            <a:spLocks noChangeAspect="1" noChangeArrowheads="1"/>
          </p:cNvSpPr>
          <p:nvPr/>
        </p:nvSpPr>
        <p:spPr bwMode="auto">
          <a:xfrm>
            <a:off x="203090" y="-281391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sp>
        <p:nvSpPr>
          <p:cNvPr id="8" name="AutoShape 6" descr="Resultado de imagen para acnur"/>
          <p:cNvSpPr>
            <a:spLocks noChangeAspect="1" noChangeArrowheads="1"/>
          </p:cNvSpPr>
          <p:nvPr/>
        </p:nvSpPr>
        <p:spPr bwMode="auto">
          <a:xfrm>
            <a:off x="317390" y="690159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sp>
        <p:nvSpPr>
          <p:cNvPr id="14" name="13 Forma libre"/>
          <p:cNvSpPr/>
          <p:nvPr/>
        </p:nvSpPr>
        <p:spPr>
          <a:xfrm>
            <a:off x="3891243" y="1460281"/>
            <a:ext cx="2174364" cy="901802"/>
          </a:xfrm>
          <a:custGeom>
            <a:avLst/>
            <a:gdLst>
              <a:gd name="connsiteX0" fmla="*/ 0 w 1427853"/>
              <a:gd name="connsiteY0" fmla="*/ 154687 h 928105"/>
              <a:gd name="connsiteX1" fmla="*/ 45307 w 1427853"/>
              <a:gd name="connsiteY1" fmla="*/ 45307 h 928105"/>
              <a:gd name="connsiteX2" fmla="*/ 154687 w 1427853"/>
              <a:gd name="connsiteY2" fmla="*/ 0 h 928105"/>
              <a:gd name="connsiteX3" fmla="*/ 1273166 w 1427853"/>
              <a:gd name="connsiteY3" fmla="*/ 0 h 928105"/>
              <a:gd name="connsiteX4" fmla="*/ 1382546 w 1427853"/>
              <a:gd name="connsiteY4" fmla="*/ 45307 h 928105"/>
              <a:gd name="connsiteX5" fmla="*/ 1427853 w 1427853"/>
              <a:gd name="connsiteY5" fmla="*/ 154687 h 928105"/>
              <a:gd name="connsiteX6" fmla="*/ 1427853 w 1427853"/>
              <a:gd name="connsiteY6" fmla="*/ 773418 h 928105"/>
              <a:gd name="connsiteX7" fmla="*/ 1382546 w 1427853"/>
              <a:gd name="connsiteY7" fmla="*/ 882798 h 928105"/>
              <a:gd name="connsiteX8" fmla="*/ 1273166 w 1427853"/>
              <a:gd name="connsiteY8" fmla="*/ 928105 h 928105"/>
              <a:gd name="connsiteX9" fmla="*/ 154687 w 1427853"/>
              <a:gd name="connsiteY9" fmla="*/ 928105 h 928105"/>
              <a:gd name="connsiteX10" fmla="*/ 45307 w 1427853"/>
              <a:gd name="connsiteY10" fmla="*/ 882798 h 928105"/>
              <a:gd name="connsiteX11" fmla="*/ 0 w 1427853"/>
              <a:gd name="connsiteY11" fmla="*/ 773418 h 928105"/>
              <a:gd name="connsiteX12" fmla="*/ 0 w 1427853"/>
              <a:gd name="connsiteY12" fmla="*/ 154687 h 928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7853" h="928105">
                <a:moveTo>
                  <a:pt x="0" y="154687"/>
                </a:moveTo>
                <a:cubicBezTo>
                  <a:pt x="0" y="113661"/>
                  <a:pt x="16297" y="74316"/>
                  <a:pt x="45307" y="45307"/>
                </a:cubicBezTo>
                <a:cubicBezTo>
                  <a:pt x="74316" y="16298"/>
                  <a:pt x="113662" y="0"/>
                  <a:pt x="154687" y="0"/>
                </a:cubicBezTo>
                <a:lnTo>
                  <a:pt x="1273166" y="0"/>
                </a:lnTo>
                <a:cubicBezTo>
                  <a:pt x="1314192" y="0"/>
                  <a:pt x="1353537" y="16297"/>
                  <a:pt x="1382546" y="45307"/>
                </a:cubicBezTo>
                <a:cubicBezTo>
                  <a:pt x="1411555" y="74316"/>
                  <a:pt x="1427853" y="113662"/>
                  <a:pt x="1427853" y="154687"/>
                </a:cubicBezTo>
                <a:lnTo>
                  <a:pt x="1427853" y="773418"/>
                </a:lnTo>
                <a:cubicBezTo>
                  <a:pt x="1427853" y="814444"/>
                  <a:pt x="1411556" y="853789"/>
                  <a:pt x="1382546" y="882798"/>
                </a:cubicBezTo>
                <a:cubicBezTo>
                  <a:pt x="1353537" y="911807"/>
                  <a:pt x="1314191" y="928105"/>
                  <a:pt x="1273166" y="928105"/>
                </a:cubicBezTo>
                <a:lnTo>
                  <a:pt x="154687" y="928105"/>
                </a:lnTo>
                <a:cubicBezTo>
                  <a:pt x="113661" y="928105"/>
                  <a:pt x="74316" y="911808"/>
                  <a:pt x="45307" y="882798"/>
                </a:cubicBezTo>
                <a:cubicBezTo>
                  <a:pt x="16298" y="853789"/>
                  <a:pt x="0" y="814443"/>
                  <a:pt x="0" y="773418"/>
                </a:cubicBezTo>
                <a:lnTo>
                  <a:pt x="0" y="154687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72896" tIns="72896" rIns="72896" bIns="72896" spcCol="1415" anchor="ctr"/>
          <a:lstStyle/>
          <a:p>
            <a:pPr algn="ctr" defTabSz="390089">
              <a:lnSpc>
                <a:spcPct val="90000"/>
              </a:lnSpc>
              <a:spcAft>
                <a:spcPct val="35000"/>
              </a:spcAft>
              <a:defRPr/>
            </a:pPr>
            <a:r>
              <a:rPr lang="es-MX" sz="1200" b="1" dirty="0">
                <a:solidFill>
                  <a:schemeClr val="accent1"/>
                </a:solidFill>
                <a:latin typeface="Franklin Gothic Book" pitchFamily="34" charset="0"/>
              </a:rPr>
              <a:t>Proponer la política migratoria, tomando en cuenta las opiniones de los otros poderes de la Unión y la sociedad civil</a:t>
            </a:r>
          </a:p>
        </p:txBody>
      </p:sp>
      <p:sp>
        <p:nvSpPr>
          <p:cNvPr id="15" name="14 Forma libre"/>
          <p:cNvSpPr/>
          <p:nvPr/>
        </p:nvSpPr>
        <p:spPr>
          <a:xfrm rot="508051">
            <a:off x="3397350" y="1280390"/>
            <a:ext cx="4093522" cy="42086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823707" y="94658"/>
                </a:moveTo>
                <a:arcTo wR="2187218" hR="2187218" stAng="17215083" swAng="1364159"/>
              </a:path>
            </a:pathLst>
          </a:custGeom>
          <a:solidFill>
            <a:srgbClr val="C00000"/>
          </a:solidFill>
          <a:ln w="76200">
            <a:solidFill>
              <a:srgbClr val="9E1A43"/>
            </a:solidFill>
            <a:headEnd type="none" w="med" len="med"/>
            <a:tailEnd type="triangle" w="med" len="med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15 Forma libre"/>
          <p:cNvSpPr/>
          <p:nvPr/>
        </p:nvSpPr>
        <p:spPr>
          <a:xfrm>
            <a:off x="6012524" y="2254070"/>
            <a:ext cx="2056930" cy="972108"/>
          </a:xfrm>
          <a:custGeom>
            <a:avLst/>
            <a:gdLst>
              <a:gd name="connsiteX0" fmla="*/ 0 w 1427853"/>
              <a:gd name="connsiteY0" fmla="*/ 154687 h 928105"/>
              <a:gd name="connsiteX1" fmla="*/ 45307 w 1427853"/>
              <a:gd name="connsiteY1" fmla="*/ 45307 h 928105"/>
              <a:gd name="connsiteX2" fmla="*/ 154687 w 1427853"/>
              <a:gd name="connsiteY2" fmla="*/ 0 h 928105"/>
              <a:gd name="connsiteX3" fmla="*/ 1273166 w 1427853"/>
              <a:gd name="connsiteY3" fmla="*/ 0 h 928105"/>
              <a:gd name="connsiteX4" fmla="*/ 1382546 w 1427853"/>
              <a:gd name="connsiteY4" fmla="*/ 45307 h 928105"/>
              <a:gd name="connsiteX5" fmla="*/ 1427853 w 1427853"/>
              <a:gd name="connsiteY5" fmla="*/ 154687 h 928105"/>
              <a:gd name="connsiteX6" fmla="*/ 1427853 w 1427853"/>
              <a:gd name="connsiteY6" fmla="*/ 773418 h 928105"/>
              <a:gd name="connsiteX7" fmla="*/ 1382546 w 1427853"/>
              <a:gd name="connsiteY7" fmla="*/ 882798 h 928105"/>
              <a:gd name="connsiteX8" fmla="*/ 1273166 w 1427853"/>
              <a:gd name="connsiteY8" fmla="*/ 928105 h 928105"/>
              <a:gd name="connsiteX9" fmla="*/ 154687 w 1427853"/>
              <a:gd name="connsiteY9" fmla="*/ 928105 h 928105"/>
              <a:gd name="connsiteX10" fmla="*/ 45307 w 1427853"/>
              <a:gd name="connsiteY10" fmla="*/ 882798 h 928105"/>
              <a:gd name="connsiteX11" fmla="*/ 0 w 1427853"/>
              <a:gd name="connsiteY11" fmla="*/ 773418 h 928105"/>
              <a:gd name="connsiteX12" fmla="*/ 0 w 1427853"/>
              <a:gd name="connsiteY12" fmla="*/ 154687 h 928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7853" h="928105">
                <a:moveTo>
                  <a:pt x="0" y="154687"/>
                </a:moveTo>
                <a:cubicBezTo>
                  <a:pt x="0" y="113661"/>
                  <a:pt x="16297" y="74316"/>
                  <a:pt x="45307" y="45307"/>
                </a:cubicBezTo>
                <a:cubicBezTo>
                  <a:pt x="74316" y="16298"/>
                  <a:pt x="113662" y="0"/>
                  <a:pt x="154687" y="0"/>
                </a:cubicBezTo>
                <a:lnTo>
                  <a:pt x="1273166" y="0"/>
                </a:lnTo>
                <a:cubicBezTo>
                  <a:pt x="1314192" y="0"/>
                  <a:pt x="1353537" y="16297"/>
                  <a:pt x="1382546" y="45307"/>
                </a:cubicBezTo>
                <a:cubicBezTo>
                  <a:pt x="1411555" y="74316"/>
                  <a:pt x="1427853" y="113662"/>
                  <a:pt x="1427853" y="154687"/>
                </a:cubicBezTo>
                <a:lnTo>
                  <a:pt x="1427853" y="773418"/>
                </a:lnTo>
                <a:cubicBezTo>
                  <a:pt x="1427853" y="814444"/>
                  <a:pt x="1411556" y="853789"/>
                  <a:pt x="1382546" y="882798"/>
                </a:cubicBezTo>
                <a:cubicBezTo>
                  <a:pt x="1353537" y="911807"/>
                  <a:pt x="1314191" y="928105"/>
                  <a:pt x="1273166" y="928105"/>
                </a:cubicBezTo>
                <a:lnTo>
                  <a:pt x="154687" y="928105"/>
                </a:lnTo>
                <a:cubicBezTo>
                  <a:pt x="113661" y="928105"/>
                  <a:pt x="74316" y="911808"/>
                  <a:pt x="45307" y="882798"/>
                </a:cubicBezTo>
                <a:cubicBezTo>
                  <a:pt x="16298" y="853789"/>
                  <a:pt x="0" y="814443"/>
                  <a:pt x="0" y="773418"/>
                </a:cubicBezTo>
                <a:lnTo>
                  <a:pt x="0" y="154687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72896" tIns="72896" rIns="72896" bIns="72896" spcCol="1415" anchor="ctr"/>
          <a:lstStyle/>
          <a:p>
            <a:pPr algn="ctr" defTabSz="390089">
              <a:lnSpc>
                <a:spcPct val="90000"/>
              </a:lnSpc>
              <a:spcAft>
                <a:spcPct val="35000"/>
              </a:spcAft>
              <a:defRPr/>
            </a:pPr>
            <a:r>
              <a:rPr lang="es-MX" sz="1350" b="1" dirty="0">
                <a:solidFill>
                  <a:schemeClr val="accent1"/>
                </a:solidFill>
                <a:latin typeface="Franklin Gothic Book" pitchFamily="34" charset="0"/>
              </a:rPr>
              <a:t>Proponer programas y criterios para la regulación, control, protección, e integración de migrantes</a:t>
            </a:r>
          </a:p>
        </p:txBody>
      </p:sp>
      <p:sp>
        <p:nvSpPr>
          <p:cNvPr id="17" name="16 Forma libre"/>
          <p:cNvSpPr/>
          <p:nvPr/>
        </p:nvSpPr>
        <p:spPr>
          <a:xfrm>
            <a:off x="6012524" y="3928256"/>
            <a:ext cx="2056930" cy="972108"/>
          </a:xfrm>
          <a:custGeom>
            <a:avLst/>
            <a:gdLst>
              <a:gd name="connsiteX0" fmla="*/ 0 w 1427853"/>
              <a:gd name="connsiteY0" fmla="*/ 154687 h 928105"/>
              <a:gd name="connsiteX1" fmla="*/ 45307 w 1427853"/>
              <a:gd name="connsiteY1" fmla="*/ 45307 h 928105"/>
              <a:gd name="connsiteX2" fmla="*/ 154687 w 1427853"/>
              <a:gd name="connsiteY2" fmla="*/ 0 h 928105"/>
              <a:gd name="connsiteX3" fmla="*/ 1273166 w 1427853"/>
              <a:gd name="connsiteY3" fmla="*/ 0 h 928105"/>
              <a:gd name="connsiteX4" fmla="*/ 1382546 w 1427853"/>
              <a:gd name="connsiteY4" fmla="*/ 45307 h 928105"/>
              <a:gd name="connsiteX5" fmla="*/ 1427853 w 1427853"/>
              <a:gd name="connsiteY5" fmla="*/ 154687 h 928105"/>
              <a:gd name="connsiteX6" fmla="*/ 1427853 w 1427853"/>
              <a:gd name="connsiteY6" fmla="*/ 773418 h 928105"/>
              <a:gd name="connsiteX7" fmla="*/ 1382546 w 1427853"/>
              <a:gd name="connsiteY7" fmla="*/ 882798 h 928105"/>
              <a:gd name="connsiteX8" fmla="*/ 1273166 w 1427853"/>
              <a:gd name="connsiteY8" fmla="*/ 928105 h 928105"/>
              <a:gd name="connsiteX9" fmla="*/ 154687 w 1427853"/>
              <a:gd name="connsiteY9" fmla="*/ 928105 h 928105"/>
              <a:gd name="connsiteX10" fmla="*/ 45307 w 1427853"/>
              <a:gd name="connsiteY10" fmla="*/ 882798 h 928105"/>
              <a:gd name="connsiteX11" fmla="*/ 0 w 1427853"/>
              <a:gd name="connsiteY11" fmla="*/ 773418 h 928105"/>
              <a:gd name="connsiteX12" fmla="*/ 0 w 1427853"/>
              <a:gd name="connsiteY12" fmla="*/ 154687 h 928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7853" h="928105">
                <a:moveTo>
                  <a:pt x="0" y="154687"/>
                </a:moveTo>
                <a:cubicBezTo>
                  <a:pt x="0" y="113661"/>
                  <a:pt x="16297" y="74316"/>
                  <a:pt x="45307" y="45307"/>
                </a:cubicBezTo>
                <a:cubicBezTo>
                  <a:pt x="74316" y="16298"/>
                  <a:pt x="113662" y="0"/>
                  <a:pt x="154687" y="0"/>
                </a:cubicBezTo>
                <a:lnTo>
                  <a:pt x="1273166" y="0"/>
                </a:lnTo>
                <a:cubicBezTo>
                  <a:pt x="1314192" y="0"/>
                  <a:pt x="1353537" y="16297"/>
                  <a:pt x="1382546" y="45307"/>
                </a:cubicBezTo>
                <a:cubicBezTo>
                  <a:pt x="1411555" y="74316"/>
                  <a:pt x="1427853" y="113662"/>
                  <a:pt x="1427853" y="154687"/>
                </a:cubicBezTo>
                <a:lnTo>
                  <a:pt x="1427853" y="773418"/>
                </a:lnTo>
                <a:cubicBezTo>
                  <a:pt x="1427853" y="814444"/>
                  <a:pt x="1411556" y="853789"/>
                  <a:pt x="1382546" y="882798"/>
                </a:cubicBezTo>
                <a:cubicBezTo>
                  <a:pt x="1353537" y="911807"/>
                  <a:pt x="1314191" y="928105"/>
                  <a:pt x="1273166" y="928105"/>
                </a:cubicBezTo>
                <a:lnTo>
                  <a:pt x="154687" y="928105"/>
                </a:lnTo>
                <a:cubicBezTo>
                  <a:pt x="113661" y="928105"/>
                  <a:pt x="74316" y="911808"/>
                  <a:pt x="45307" y="882798"/>
                </a:cubicBezTo>
                <a:cubicBezTo>
                  <a:pt x="16298" y="853789"/>
                  <a:pt x="0" y="814443"/>
                  <a:pt x="0" y="773418"/>
                </a:cubicBezTo>
                <a:lnTo>
                  <a:pt x="0" y="154687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72896" tIns="72896" rIns="72896" bIns="72896" spcCol="1415" anchor="ctr"/>
          <a:lstStyle/>
          <a:p>
            <a:pPr algn="ctr" defTabSz="390089">
              <a:lnSpc>
                <a:spcPct val="90000"/>
              </a:lnSpc>
              <a:spcAft>
                <a:spcPct val="35000"/>
              </a:spcAft>
              <a:defRPr/>
            </a:pPr>
            <a:r>
              <a:rPr lang="es-MX" sz="1350" b="1" dirty="0">
                <a:solidFill>
                  <a:schemeClr val="accent1"/>
                </a:solidFill>
                <a:latin typeface="Franklin Gothic Book" pitchFamily="34" charset="0"/>
              </a:rPr>
              <a:t>Coordinar y participar con las dependencias de gobierno en la planeación y ejecución de la política migratoria</a:t>
            </a:r>
          </a:p>
        </p:txBody>
      </p:sp>
      <p:sp>
        <p:nvSpPr>
          <p:cNvPr id="18" name="17 Forma libre"/>
          <p:cNvSpPr/>
          <p:nvPr/>
        </p:nvSpPr>
        <p:spPr>
          <a:xfrm>
            <a:off x="3146735" y="1581682"/>
            <a:ext cx="3608759" cy="371963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902204" y="3544699"/>
                </a:moveTo>
                <a:arcTo wR="2187218" hR="2187218" stAng="2301783" swAng="1628588"/>
              </a:path>
            </a:pathLst>
          </a:custGeom>
          <a:solidFill>
            <a:srgbClr val="C00000"/>
          </a:solidFill>
          <a:ln w="76200">
            <a:solidFill>
              <a:srgbClr val="9E1A43"/>
            </a:solidFill>
            <a:headEnd type="none" w="med" len="med"/>
            <a:tailEnd type="triangle" w="med" len="med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18 Forma libre"/>
          <p:cNvSpPr/>
          <p:nvPr/>
        </p:nvSpPr>
        <p:spPr>
          <a:xfrm>
            <a:off x="3891243" y="5008377"/>
            <a:ext cx="2056930" cy="756084"/>
          </a:xfrm>
          <a:custGeom>
            <a:avLst/>
            <a:gdLst>
              <a:gd name="connsiteX0" fmla="*/ 0 w 1427853"/>
              <a:gd name="connsiteY0" fmla="*/ 154687 h 928105"/>
              <a:gd name="connsiteX1" fmla="*/ 45307 w 1427853"/>
              <a:gd name="connsiteY1" fmla="*/ 45307 h 928105"/>
              <a:gd name="connsiteX2" fmla="*/ 154687 w 1427853"/>
              <a:gd name="connsiteY2" fmla="*/ 0 h 928105"/>
              <a:gd name="connsiteX3" fmla="*/ 1273166 w 1427853"/>
              <a:gd name="connsiteY3" fmla="*/ 0 h 928105"/>
              <a:gd name="connsiteX4" fmla="*/ 1382546 w 1427853"/>
              <a:gd name="connsiteY4" fmla="*/ 45307 h 928105"/>
              <a:gd name="connsiteX5" fmla="*/ 1427853 w 1427853"/>
              <a:gd name="connsiteY5" fmla="*/ 154687 h 928105"/>
              <a:gd name="connsiteX6" fmla="*/ 1427853 w 1427853"/>
              <a:gd name="connsiteY6" fmla="*/ 773418 h 928105"/>
              <a:gd name="connsiteX7" fmla="*/ 1382546 w 1427853"/>
              <a:gd name="connsiteY7" fmla="*/ 882798 h 928105"/>
              <a:gd name="connsiteX8" fmla="*/ 1273166 w 1427853"/>
              <a:gd name="connsiteY8" fmla="*/ 928105 h 928105"/>
              <a:gd name="connsiteX9" fmla="*/ 154687 w 1427853"/>
              <a:gd name="connsiteY9" fmla="*/ 928105 h 928105"/>
              <a:gd name="connsiteX10" fmla="*/ 45307 w 1427853"/>
              <a:gd name="connsiteY10" fmla="*/ 882798 h 928105"/>
              <a:gd name="connsiteX11" fmla="*/ 0 w 1427853"/>
              <a:gd name="connsiteY11" fmla="*/ 773418 h 928105"/>
              <a:gd name="connsiteX12" fmla="*/ 0 w 1427853"/>
              <a:gd name="connsiteY12" fmla="*/ 154687 h 928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7853" h="928105">
                <a:moveTo>
                  <a:pt x="0" y="154687"/>
                </a:moveTo>
                <a:cubicBezTo>
                  <a:pt x="0" y="113661"/>
                  <a:pt x="16297" y="74316"/>
                  <a:pt x="45307" y="45307"/>
                </a:cubicBezTo>
                <a:cubicBezTo>
                  <a:pt x="74316" y="16298"/>
                  <a:pt x="113662" y="0"/>
                  <a:pt x="154687" y="0"/>
                </a:cubicBezTo>
                <a:lnTo>
                  <a:pt x="1273166" y="0"/>
                </a:lnTo>
                <a:cubicBezTo>
                  <a:pt x="1314192" y="0"/>
                  <a:pt x="1353537" y="16297"/>
                  <a:pt x="1382546" y="45307"/>
                </a:cubicBezTo>
                <a:cubicBezTo>
                  <a:pt x="1411555" y="74316"/>
                  <a:pt x="1427853" y="113662"/>
                  <a:pt x="1427853" y="154687"/>
                </a:cubicBezTo>
                <a:lnTo>
                  <a:pt x="1427853" y="773418"/>
                </a:lnTo>
                <a:cubicBezTo>
                  <a:pt x="1427853" y="814444"/>
                  <a:pt x="1411556" y="853789"/>
                  <a:pt x="1382546" y="882798"/>
                </a:cubicBezTo>
                <a:cubicBezTo>
                  <a:pt x="1353537" y="911807"/>
                  <a:pt x="1314191" y="928105"/>
                  <a:pt x="1273166" y="928105"/>
                </a:cubicBezTo>
                <a:lnTo>
                  <a:pt x="154687" y="928105"/>
                </a:lnTo>
                <a:cubicBezTo>
                  <a:pt x="113661" y="928105"/>
                  <a:pt x="74316" y="911808"/>
                  <a:pt x="45307" y="882798"/>
                </a:cubicBezTo>
                <a:cubicBezTo>
                  <a:pt x="16298" y="853789"/>
                  <a:pt x="0" y="814443"/>
                  <a:pt x="0" y="773418"/>
                </a:cubicBezTo>
                <a:lnTo>
                  <a:pt x="0" y="154687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72896" tIns="72896" rIns="72896" bIns="72896" spcCol="1415" anchor="ctr"/>
          <a:lstStyle/>
          <a:p>
            <a:pPr algn="ctr" defTabSz="390089">
              <a:lnSpc>
                <a:spcPct val="90000"/>
              </a:lnSpc>
              <a:spcAft>
                <a:spcPct val="35000"/>
              </a:spcAft>
              <a:defRPr/>
            </a:pPr>
            <a:r>
              <a:rPr lang="es-MX" sz="1350" b="1" dirty="0">
                <a:solidFill>
                  <a:schemeClr val="accent1"/>
                </a:solidFill>
                <a:latin typeface="Franklin Gothic Book" pitchFamily="34" charset="0"/>
              </a:rPr>
              <a:t>Dar seguimiento a directrices en materia de política migratoria</a:t>
            </a:r>
          </a:p>
        </p:txBody>
      </p:sp>
      <p:sp>
        <p:nvSpPr>
          <p:cNvPr id="20" name="19 Forma libre"/>
          <p:cNvSpPr/>
          <p:nvPr/>
        </p:nvSpPr>
        <p:spPr>
          <a:xfrm rot="285595">
            <a:off x="2307155" y="1401757"/>
            <a:ext cx="3608759" cy="371963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553622" y="4280656"/>
                </a:moveTo>
                <a:arcTo wR="2187218" hR="2187218" stAng="6410333" swAng="1613119"/>
              </a:path>
            </a:pathLst>
          </a:custGeom>
          <a:solidFill>
            <a:srgbClr val="C00000"/>
          </a:solidFill>
          <a:ln w="76200">
            <a:solidFill>
              <a:srgbClr val="9E1A43"/>
            </a:solidFill>
            <a:headEnd type="none" w="med" len="med"/>
            <a:tailEnd type="triangle" w="med" len="med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20 Forma libre"/>
          <p:cNvSpPr/>
          <p:nvPr/>
        </p:nvSpPr>
        <p:spPr>
          <a:xfrm>
            <a:off x="1799670" y="3928256"/>
            <a:ext cx="2056930" cy="972108"/>
          </a:xfrm>
          <a:custGeom>
            <a:avLst/>
            <a:gdLst>
              <a:gd name="connsiteX0" fmla="*/ 0 w 1427853"/>
              <a:gd name="connsiteY0" fmla="*/ 154687 h 928105"/>
              <a:gd name="connsiteX1" fmla="*/ 45307 w 1427853"/>
              <a:gd name="connsiteY1" fmla="*/ 45307 h 928105"/>
              <a:gd name="connsiteX2" fmla="*/ 154687 w 1427853"/>
              <a:gd name="connsiteY2" fmla="*/ 0 h 928105"/>
              <a:gd name="connsiteX3" fmla="*/ 1273166 w 1427853"/>
              <a:gd name="connsiteY3" fmla="*/ 0 h 928105"/>
              <a:gd name="connsiteX4" fmla="*/ 1382546 w 1427853"/>
              <a:gd name="connsiteY4" fmla="*/ 45307 h 928105"/>
              <a:gd name="connsiteX5" fmla="*/ 1427853 w 1427853"/>
              <a:gd name="connsiteY5" fmla="*/ 154687 h 928105"/>
              <a:gd name="connsiteX6" fmla="*/ 1427853 w 1427853"/>
              <a:gd name="connsiteY6" fmla="*/ 773418 h 928105"/>
              <a:gd name="connsiteX7" fmla="*/ 1382546 w 1427853"/>
              <a:gd name="connsiteY7" fmla="*/ 882798 h 928105"/>
              <a:gd name="connsiteX8" fmla="*/ 1273166 w 1427853"/>
              <a:gd name="connsiteY8" fmla="*/ 928105 h 928105"/>
              <a:gd name="connsiteX9" fmla="*/ 154687 w 1427853"/>
              <a:gd name="connsiteY9" fmla="*/ 928105 h 928105"/>
              <a:gd name="connsiteX10" fmla="*/ 45307 w 1427853"/>
              <a:gd name="connsiteY10" fmla="*/ 882798 h 928105"/>
              <a:gd name="connsiteX11" fmla="*/ 0 w 1427853"/>
              <a:gd name="connsiteY11" fmla="*/ 773418 h 928105"/>
              <a:gd name="connsiteX12" fmla="*/ 0 w 1427853"/>
              <a:gd name="connsiteY12" fmla="*/ 154687 h 928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7853" h="928105">
                <a:moveTo>
                  <a:pt x="0" y="154687"/>
                </a:moveTo>
                <a:cubicBezTo>
                  <a:pt x="0" y="113661"/>
                  <a:pt x="16297" y="74316"/>
                  <a:pt x="45307" y="45307"/>
                </a:cubicBezTo>
                <a:cubicBezTo>
                  <a:pt x="74316" y="16298"/>
                  <a:pt x="113662" y="0"/>
                  <a:pt x="154687" y="0"/>
                </a:cubicBezTo>
                <a:lnTo>
                  <a:pt x="1273166" y="0"/>
                </a:lnTo>
                <a:cubicBezTo>
                  <a:pt x="1314192" y="0"/>
                  <a:pt x="1353537" y="16297"/>
                  <a:pt x="1382546" y="45307"/>
                </a:cubicBezTo>
                <a:cubicBezTo>
                  <a:pt x="1411555" y="74316"/>
                  <a:pt x="1427853" y="113662"/>
                  <a:pt x="1427853" y="154687"/>
                </a:cubicBezTo>
                <a:lnTo>
                  <a:pt x="1427853" y="773418"/>
                </a:lnTo>
                <a:cubicBezTo>
                  <a:pt x="1427853" y="814444"/>
                  <a:pt x="1411556" y="853789"/>
                  <a:pt x="1382546" y="882798"/>
                </a:cubicBezTo>
                <a:cubicBezTo>
                  <a:pt x="1353537" y="911807"/>
                  <a:pt x="1314191" y="928105"/>
                  <a:pt x="1273166" y="928105"/>
                </a:cubicBezTo>
                <a:lnTo>
                  <a:pt x="154687" y="928105"/>
                </a:lnTo>
                <a:cubicBezTo>
                  <a:pt x="113661" y="928105"/>
                  <a:pt x="74316" y="911808"/>
                  <a:pt x="45307" y="882798"/>
                </a:cubicBezTo>
                <a:cubicBezTo>
                  <a:pt x="16298" y="853789"/>
                  <a:pt x="0" y="814443"/>
                  <a:pt x="0" y="773418"/>
                </a:cubicBezTo>
                <a:lnTo>
                  <a:pt x="0" y="154687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72896" tIns="72896" rIns="72896" bIns="72896" spcCol="1415" anchor="ctr"/>
          <a:lstStyle/>
          <a:p>
            <a:pPr algn="ctr" defTabSz="390089">
              <a:lnSpc>
                <a:spcPct val="90000"/>
              </a:lnSpc>
              <a:spcAft>
                <a:spcPct val="35000"/>
              </a:spcAft>
              <a:defRPr/>
            </a:pPr>
            <a:r>
              <a:rPr lang="es-MX" sz="1350" b="1" dirty="0">
                <a:solidFill>
                  <a:schemeClr val="accent1"/>
                </a:solidFill>
                <a:latin typeface="Franklin Gothic Book" pitchFamily="34" charset="0"/>
              </a:rPr>
              <a:t>Difundir la política e información en materia de migración internacional</a:t>
            </a:r>
          </a:p>
        </p:txBody>
      </p:sp>
      <p:sp>
        <p:nvSpPr>
          <p:cNvPr id="22" name="21 Forma libre"/>
          <p:cNvSpPr/>
          <p:nvPr/>
        </p:nvSpPr>
        <p:spPr>
          <a:xfrm>
            <a:off x="1799670" y="2188933"/>
            <a:ext cx="2056930" cy="929234"/>
          </a:xfrm>
          <a:custGeom>
            <a:avLst/>
            <a:gdLst>
              <a:gd name="connsiteX0" fmla="*/ 0 w 1427853"/>
              <a:gd name="connsiteY0" fmla="*/ 154687 h 928105"/>
              <a:gd name="connsiteX1" fmla="*/ 45307 w 1427853"/>
              <a:gd name="connsiteY1" fmla="*/ 45307 h 928105"/>
              <a:gd name="connsiteX2" fmla="*/ 154687 w 1427853"/>
              <a:gd name="connsiteY2" fmla="*/ 0 h 928105"/>
              <a:gd name="connsiteX3" fmla="*/ 1273166 w 1427853"/>
              <a:gd name="connsiteY3" fmla="*/ 0 h 928105"/>
              <a:gd name="connsiteX4" fmla="*/ 1382546 w 1427853"/>
              <a:gd name="connsiteY4" fmla="*/ 45307 h 928105"/>
              <a:gd name="connsiteX5" fmla="*/ 1427853 w 1427853"/>
              <a:gd name="connsiteY5" fmla="*/ 154687 h 928105"/>
              <a:gd name="connsiteX6" fmla="*/ 1427853 w 1427853"/>
              <a:gd name="connsiteY6" fmla="*/ 773418 h 928105"/>
              <a:gd name="connsiteX7" fmla="*/ 1382546 w 1427853"/>
              <a:gd name="connsiteY7" fmla="*/ 882798 h 928105"/>
              <a:gd name="connsiteX8" fmla="*/ 1273166 w 1427853"/>
              <a:gd name="connsiteY8" fmla="*/ 928105 h 928105"/>
              <a:gd name="connsiteX9" fmla="*/ 154687 w 1427853"/>
              <a:gd name="connsiteY9" fmla="*/ 928105 h 928105"/>
              <a:gd name="connsiteX10" fmla="*/ 45307 w 1427853"/>
              <a:gd name="connsiteY10" fmla="*/ 882798 h 928105"/>
              <a:gd name="connsiteX11" fmla="*/ 0 w 1427853"/>
              <a:gd name="connsiteY11" fmla="*/ 773418 h 928105"/>
              <a:gd name="connsiteX12" fmla="*/ 0 w 1427853"/>
              <a:gd name="connsiteY12" fmla="*/ 154687 h 928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7853" h="928105">
                <a:moveTo>
                  <a:pt x="0" y="154687"/>
                </a:moveTo>
                <a:cubicBezTo>
                  <a:pt x="0" y="113661"/>
                  <a:pt x="16297" y="74316"/>
                  <a:pt x="45307" y="45307"/>
                </a:cubicBezTo>
                <a:cubicBezTo>
                  <a:pt x="74316" y="16298"/>
                  <a:pt x="113662" y="0"/>
                  <a:pt x="154687" y="0"/>
                </a:cubicBezTo>
                <a:lnTo>
                  <a:pt x="1273166" y="0"/>
                </a:lnTo>
                <a:cubicBezTo>
                  <a:pt x="1314192" y="0"/>
                  <a:pt x="1353537" y="16297"/>
                  <a:pt x="1382546" y="45307"/>
                </a:cubicBezTo>
                <a:cubicBezTo>
                  <a:pt x="1411555" y="74316"/>
                  <a:pt x="1427853" y="113662"/>
                  <a:pt x="1427853" y="154687"/>
                </a:cubicBezTo>
                <a:lnTo>
                  <a:pt x="1427853" y="773418"/>
                </a:lnTo>
                <a:cubicBezTo>
                  <a:pt x="1427853" y="814444"/>
                  <a:pt x="1411556" y="853789"/>
                  <a:pt x="1382546" y="882798"/>
                </a:cubicBezTo>
                <a:cubicBezTo>
                  <a:pt x="1353537" y="911807"/>
                  <a:pt x="1314191" y="928105"/>
                  <a:pt x="1273166" y="928105"/>
                </a:cubicBezTo>
                <a:lnTo>
                  <a:pt x="154687" y="928105"/>
                </a:lnTo>
                <a:cubicBezTo>
                  <a:pt x="113661" y="928105"/>
                  <a:pt x="74316" y="911808"/>
                  <a:pt x="45307" y="882798"/>
                </a:cubicBezTo>
                <a:cubicBezTo>
                  <a:pt x="16298" y="853789"/>
                  <a:pt x="0" y="814443"/>
                  <a:pt x="0" y="773418"/>
                </a:cubicBezTo>
                <a:lnTo>
                  <a:pt x="0" y="154687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72896" tIns="72896" rIns="72896" bIns="72896" spcCol="1415" anchor="ctr"/>
          <a:lstStyle/>
          <a:p>
            <a:pPr algn="ctr" defTabSz="390089">
              <a:lnSpc>
                <a:spcPct val="90000"/>
              </a:lnSpc>
              <a:spcAft>
                <a:spcPct val="35000"/>
              </a:spcAft>
              <a:defRPr/>
            </a:pPr>
            <a:r>
              <a:rPr lang="es-MX" sz="1350" b="1" dirty="0">
                <a:solidFill>
                  <a:schemeClr val="accent1"/>
                </a:solidFill>
                <a:latin typeface="Franklin Gothic Book" pitchFamily="34" charset="0"/>
              </a:rPr>
              <a:t>Elaboración de estadísticas y estudios sobre migración internacional</a:t>
            </a:r>
          </a:p>
        </p:txBody>
      </p:sp>
      <p:sp>
        <p:nvSpPr>
          <p:cNvPr id="24" name="23 Elipse"/>
          <p:cNvSpPr/>
          <p:nvPr/>
        </p:nvSpPr>
        <p:spPr>
          <a:xfrm>
            <a:off x="4087185" y="2689631"/>
            <a:ext cx="1782479" cy="183657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itchFamily="34" charset="0"/>
              </a:rPr>
              <a:t>Unidad de Política Migratoria </a:t>
            </a:r>
            <a:endParaRPr lang="es-MX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itchFamily="34" charset="0"/>
            </a:endParaRPr>
          </a:p>
        </p:txBody>
      </p:sp>
      <p:sp>
        <p:nvSpPr>
          <p:cNvPr id="25" name="5 CuadroTexto"/>
          <p:cNvSpPr txBox="1">
            <a:spLocks noChangeArrowheads="1"/>
          </p:cNvSpPr>
          <p:nvPr/>
        </p:nvSpPr>
        <p:spPr bwMode="auto">
          <a:xfrm>
            <a:off x="1145520" y="2027110"/>
            <a:ext cx="179993" cy="21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6426" tIns="38213" rIns="76426" bIns="382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MX" sz="900">
                <a:latin typeface="Calibri" charset="0"/>
              </a:rPr>
              <a:t> </a:t>
            </a:r>
          </a:p>
        </p:txBody>
      </p:sp>
      <p:sp>
        <p:nvSpPr>
          <p:cNvPr id="26" name="25 Forma libre"/>
          <p:cNvSpPr/>
          <p:nvPr/>
        </p:nvSpPr>
        <p:spPr>
          <a:xfrm rot="3899631">
            <a:off x="3493243" y="1250213"/>
            <a:ext cx="4224407" cy="402273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823707" y="94658"/>
                </a:moveTo>
                <a:arcTo wR="2187218" hR="2187218" stAng="17215083" swAng="1364159"/>
              </a:path>
            </a:pathLst>
          </a:custGeom>
          <a:solidFill>
            <a:srgbClr val="C00000"/>
          </a:solidFill>
          <a:ln w="76200">
            <a:solidFill>
              <a:srgbClr val="9E1A43"/>
            </a:solidFill>
            <a:headEnd type="none" w="med" len="med"/>
            <a:tailEnd type="triangle" w="med" len="med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26 Forma libre"/>
          <p:cNvSpPr/>
          <p:nvPr/>
        </p:nvSpPr>
        <p:spPr>
          <a:xfrm rot="14680002">
            <a:off x="2706480" y="1843130"/>
            <a:ext cx="3881521" cy="408556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823707" y="94658"/>
                </a:moveTo>
                <a:arcTo wR="2187218" hR="2187218" stAng="17215083" swAng="1364159"/>
              </a:path>
            </a:pathLst>
          </a:custGeom>
          <a:solidFill>
            <a:srgbClr val="C00000"/>
          </a:solidFill>
          <a:ln w="76200">
            <a:solidFill>
              <a:srgbClr val="9E1A43"/>
            </a:solidFill>
            <a:headEnd type="none" w="med" len="med"/>
            <a:tailEnd type="triangle" w="med" len="med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27 Forma libre"/>
          <p:cNvSpPr/>
          <p:nvPr/>
        </p:nvSpPr>
        <p:spPr>
          <a:xfrm rot="17710948">
            <a:off x="2251479" y="1270434"/>
            <a:ext cx="4223057" cy="42021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823707" y="94658"/>
                </a:moveTo>
                <a:arcTo wR="2187218" hR="2187218" stAng="17215083" swAng="1364159"/>
              </a:path>
            </a:pathLst>
          </a:custGeom>
          <a:solidFill>
            <a:srgbClr val="C00000"/>
          </a:solidFill>
          <a:ln w="76200">
            <a:solidFill>
              <a:srgbClr val="9E1A43"/>
            </a:solidFill>
            <a:headEnd type="none" w="med" len="med"/>
            <a:tailEnd type="triangle" w="med" len="med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28 CuadroTexto"/>
          <p:cNvSpPr txBox="1"/>
          <p:nvPr/>
        </p:nvSpPr>
        <p:spPr>
          <a:xfrm>
            <a:off x="229140" y="1375881"/>
            <a:ext cx="2296495" cy="908169"/>
          </a:xfrm>
          <a:prstGeom prst="rect">
            <a:avLst/>
          </a:prstGeom>
          <a:noFill/>
        </p:spPr>
        <p:txBody>
          <a:bodyPr wrap="square" lIns="76426" tIns="38213" rIns="76426" bIns="38213" rtlCol="0">
            <a:spAutoFit/>
          </a:bodyPr>
          <a:lstStyle/>
          <a:p>
            <a:r>
              <a:rPr lang="es-MX" sz="1350" b="1" dirty="0"/>
              <a:t>Artículo 21 del Reglamento Interior de la Secretaría de Gobernación</a:t>
            </a:r>
          </a:p>
        </p:txBody>
      </p:sp>
    </p:spTree>
    <p:extLst>
      <p:ext uri="{BB962C8B-B14F-4D97-AF65-F5344CB8AC3E}">
        <p14:creationId xmlns:p14="http://schemas.microsoft.com/office/powerpoint/2010/main" val="406432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/>
              <a:t>MISIÓN Y VISIÓN DE LA UNIDAD DE POLÍTICA MIGRATORIA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6</a:t>
            </a:fld>
            <a:endParaRPr lang="en-US" dirty="0"/>
          </a:p>
        </p:txBody>
      </p:sp>
      <p:grpSp>
        <p:nvGrpSpPr>
          <p:cNvPr id="10" name="9 Grupo"/>
          <p:cNvGrpSpPr/>
          <p:nvPr/>
        </p:nvGrpSpPr>
        <p:grpSpPr>
          <a:xfrm>
            <a:off x="3964375" y="3408414"/>
            <a:ext cx="2373363" cy="2190225"/>
            <a:chOff x="3600062" y="2671199"/>
            <a:chExt cx="3294190" cy="3294190"/>
          </a:xfrm>
        </p:grpSpPr>
        <p:sp>
          <p:nvSpPr>
            <p:cNvPr id="20" name="19 Forma"/>
            <p:cNvSpPr/>
            <p:nvPr/>
          </p:nvSpPr>
          <p:spPr>
            <a:xfrm>
              <a:off x="3600062" y="2671199"/>
              <a:ext cx="3294190" cy="3294190"/>
            </a:xfrm>
            <a:prstGeom prst="gear9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Forma 4"/>
            <p:cNvSpPr/>
            <p:nvPr/>
          </p:nvSpPr>
          <p:spPr>
            <a:xfrm>
              <a:off x="4262341" y="3442847"/>
              <a:ext cx="1969632" cy="16932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1913" tIns="61913" rIns="61913" bIns="61913" numCol="1" spcCol="1270" anchor="ctr" anchorCtr="0">
              <a:noAutofit/>
            </a:bodyPr>
            <a:lstStyle/>
            <a:p>
              <a:pPr algn="ctr" defTabSz="21669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4875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10 Grupo"/>
          <p:cNvGrpSpPr/>
          <p:nvPr/>
        </p:nvGrpSpPr>
        <p:grpSpPr>
          <a:xfrm>
            <a:off x="2636783" y="2764545"/>
            <a:ext cx="1678632" cy="1594349"/>
            <a:chOff x="1672340" y="1916620"/>
            <a:chExt cx="2395775" cy="2395775"/>
          </a:xfrm>
        </p:grpSpPr>
        <p:sp>
          <p:nvSpPr>
            <p:cNvPr id="18" name="17 Forma"/>
            <p:cNvSpPr/>
            <p:nvPr/>
          </p:nvSpPr>
          <p:spPr>
            <a:xfrm>
              <a:off x="1672340" y="1916620"/>
              <a:ext cx="2395775" cy="2395775"/>
            </a:xfrm>
            <a:prstGeom prst="gear6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Forma 6"/>
            <p:cNvSpPr/>
            <p:nvPr/>
          </p:nvSpPr>
          <p:spPr>
            <a:xfrm>
              <a:off x="2275484" y="2523409"/>
              <a:ext cx="1189487" cy="11821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1913" tIns="61913" rIns="61913" bIns="61913" numCol="1" spcCol="1270" anchor="ctr" anchorCtr="0">
              <a:noAutofit/>
            </a:bodyPr>
            <a:lstStyle/>
            <a:p>
              <a:pPr algn="ctr" defTabSz="21669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4875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3653659" y="1613995"/>
            <a:ext cx="1631861" cy="1468964"/>
            <a:chOff x="3014219" y="263779"/>
            <a:chExt cx="2347370" cy="2347370"/>
          </a:xfrm>
        </p:grpSpPr>
        <p:sp>
          <p:nvSpPr>
            <p:cNvPr id="16" name="15 Forma"/>
            <p:cNvSpPr/>
            <p:nvPr/>
          </p:nvSpPr>
          <p:spPr>
            <a:xfrm rot="20700000">
              <a:off x="3014219" y="263779"/>
              <a:ext cx="2347370" cy="2347370"/>
            </a:xfrm>
            <a:prstGeom prst="gear6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Forma 8"/>
            <p:cNvSpPr/>
            <p:nvPr/>
          </p:nvSpPr>
          <p:spPr>
            <a:xfrm>
              <a:off x="3529066" y="778626"/>
              <a:ext cx="1317676" cy="13176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1913" tIns="61913" rIns="61913" bIns="61913" numCol="1" spcCol="1270" anchor="ctr" anchorCtr="0">
              <a:noAutofit/>
            </a:bodyPr>
            <a:lstStyle/>
            <a:p>
              <a:pPr algn="ctr" defTabSz="21669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4875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3" name="12 Flecha circular"/>
          <p:cNvSpPr/>
          <p:nvPr/>
        </p:nvSpPr>
        <p:spPr>
          <a:xfrm>
            <a:off x="3781209" y="2764544"/>
            <a:ext cx="3162423" cy="3162423"/>
          </a:xfrm>
          <a:prstGeom prst="circularArrow">
            <a:avLst>
              <a:gd name="adj1" fmla="val 4687"/>
              <a:gd name="adj2" fmla="val 299029"/>
              <a:gd name="adj3" fmla="val 2547122"/>
              <a:gd name="adj4" fmla="val 15796132"/>
              <a:gd name="adj5" fmla="val 5469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13 Forma"/>
          <p:cNvSpPr/>
          <p:nvPr/>
        </p:nvSpPr>
        <p:spPr>
          <a:xfrm>
            <a:off x="2200368" y="2158713"/>
            <a:ext cx="2297698" cy="2297698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14 Flecha circular"/>
          <p:cNvSpPr/>
          <p:nvPr/>
        </p:nvSpPr>
        <p:spPr>
          <a:xfrm>
            <a:off x="3202836" y="1109786"/>
            <a:ext cx="2477381" cy="2477381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21 Rectángulo"/>
          <p:cNvSpPr/>
          <p:nvPr/>
        </p:nvSpPr>
        <p:spPr>
          <a:xfrm>
            <a:off x="1341316" y="1627798"/>
            <a:ext cx="1358385" cy="530915"/>
          </a:xfrm>
          <a:prstGeom prst="rect">
            <a:avLst/>
          </a:prstGeom>
          <a:noFill/>
          <a:effectLst>
            <a:outerShdw dist="736600" dir="8040000" sx="17000" sy="17000" algn="ctr" rotWithShape="0">
              <a:schemeClr val="bg1">
                <a:lumMod val="65000"/>
                <a:alpha val="18000"/>
              </a:schemeClr>
            </a:outerShdw>
          </a:effectLst>
        </p:spPr>
        <p:txBody>
          <a:bodyPr wrap="none" lIns="68580" tIns="34290" rIns="68580" bIns="3429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Misión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568612" y="2175351"/>
            <a:ext cx="3442961" cy="3539659"/>
          </a:xfrm>
          <a:prstGeom prst="rect">
            <a:avLst/>
          </a:prstGeom>
          <a:solidFill>
            <a:schemeClr val="accent6">
              <a:lumMod val="75000"/>
              <a:alpha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lIns="76426" tIns="38213" rIns="76426" bIns="38213" rtlCol="0" anchor="ctr">
            <a:spAutoFit/>
          </a:bodyPr>
          <a:lstStyle>
            <a:defPPr>
              <a:defRPr lang="es-MX"/>
            </a:defPPr>
            <a:lvl1pPr algn="ctr">
              <a:defRPr sz="1600" b="1">
                <a:latin typeface="Franklin Gothic Book" pitchFamily="34" charset="0"/>
              </a:defRPr>
            </a:lvl1pPr>
          </a:lstStyle>
          <a:p>
            <a:pPr algn="just">
              <a:defRPr/>
            </a:pPr>
            <a:r>
              <a:rPr lang="es-MX" sz="1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itchFamily="34" charset="0"/>
              </a:rPr>
              <a:t>Diseñar y proponer las estrategias, programas y acciones que conformen una política migratoria integral, coherente y fundamentada del Estado mexicano, que respete y salvaguarde los derechos humanos, facilite la documentación migratoria y contribuya a la preservación de la soberanía y seguridad nacionales, tomando en cuenta a los Poderes de la Unión, los órdenes de gobierno y la sociedad civil, en un marco de responsabilidad compartida con los gobiernos de otros países y de contribución al desarrollo nacional.</a:t>
            </a:r>
            <a:endParaRPr lang="es-MX" sz="15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6258501" y="1627798"/>
            <a:ext cx="1287340" cy="53091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Visión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5010310" y="2348863"/>
            <a:ext cx="3783725" cy="2154664"/>
          </a:xfrm>
          <a:prstGeom prst="rect">
            <a:avLst/>
          </a:prstGeom>
          <a:solidFill>
            <a:schemeClr val="accent4">
              <a:lumMod val="60000"/>
              <a:lumOff val="40000"/>
              <a:alpha val="60000"/>
            </a:schemeClr>
          </a:solidFill>
        </p:spPr>
        <p:txBody>
          <a:bodyPr wrap="square" lIns="76426" tIns="38213" rIns="76426" bIns="38213" rtlCol="0" anchor="ctr">
            <a:spAutoFit/>
          </a:bodyPr>
          <a:lstStyle>
            <a:defPPr>
              <a:defRPr lang="es-MX"/>
            </a:defPPr>
            <a:lvl1pPr algn="just">
              <a:defRPr sz="1600" b="1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itchFamily="34" charset="0"/>
              </a:defRPr>
            </a:lvl1pPr>
          </a:lstStyle>
          <a:p>
            <a:r>
              <a:rPr lang="es-MX" sz="1500" b="0" dirty="0"/>
              <a:t>La política migratoria del Estado mexicano contribuye a una adecuada gobernabilidad del fenómeno migratorio en un marco de legalidad, seguridad y pleno respeto a los derechos humanos, que aprovecha el potencial de las migraciones para el desarrollo nacional en el seno de una sociedad acogedora, diversa e incluyente de los migrantes.</a:t>
            </a:r>
          </a:p>
        </p:txBody>
      </p:sp>
    </p:spTree>
    <p:extLst>
      <p:ext uri="{BB962C8B-B14F-4D97-AF65-F5344CB8AC3E}">
        <p14:creationId xmlns:p14="http://schemas.microsoft.com/office/powerpoint/2010/main" val="49418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73306" y="967762"/>
            <a:ext cx="8678636" cy="379299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/>
              <a:t>ESTRUCTURA BASE DE LA UPM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34846" y="5413428"/>
            <a:ext cx="2057400" cy="273844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fld id="{CB1978B7-6A02-44B4-9821-5D8D3328359F}" type="slidenum">
              <a:rPr lang="en-US" smtClean="0"/>
              <a:t>7</a:t>
            </a:fld>
            <a:endParaRPr lang="en-US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612758" y="3928038"/>
            <a:ext cx="1069487" cy="9182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050" dirty="0">
                <a:solidFill>
                  <a:schemeClr val="tx2"/>
                </a:solidFill>
                <a:latin typeface="Franklin Gothic Book" pitchFamily="34" charset="0"/>
              </a:rPr>
              <a:t>Dirección de Política de Regulación y Control Migratorio</a:t>
            </a:r>
          </a:p>
        </p:txBody>
      </p:sp>
      <p:sp>
        <p:nvSpPr>
          <p:cNvPr id="13" name="12 Rectángulo redondeado"/>
          <p:cNvSpPr/>
          <p:nvPr/>
        </p:nvSpPr>
        <p:spPr>
          <a:xfrm>
            <a:off x="3108228" y="3928038"/>
            <a:ext cx="1398934" cy="9182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050" dirty="0">
                <a:solidFill>
                  <a:schemeClr val="tx2"/>
                </a:solidFill>
                <a:latin typeface="Franklin Gothic Book" pitchFamily="34" charset="0"/>
              </a:rPr>
              <a:t>Dirección de Relaciones Internacionales e Interinstitucionales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2157572" y="2581214"/>
            <a:ext cx="1824592" cy="79585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350" b="1" dirty="0" smtClean="0">
                <a:solidFill>
                  <a:schemeClr val="tx2"/>
                </a:solidFill>
                <a:latin typeface="Franklin Gothic Book" pitchFamily="34" charset="0"/>
              </a:rPr>
              <a:t>Coordinación de </a:t>
            </a:r>
            <a:r>
              <a:rPr lang="es-MX" sz="1350" b="1" dirty="0">
                <a:solidFill>
                  <a:schemeClr val="tx2"/>
                </a:solidFill>
                <a:latin typeface="Franklin Gothic Book" pitchFamily="34" charset="0"/>
              </a:rPr>
              <a:t>Política Migratoria</a:t>
            </a:r>
          </a:p>
        </p:txBody>
      </p:sp>
      <p:sp>
        <p:nvSpPr>
          <p:cNvPr id="15" name="14 Rectángulo redondeado"/>
          <p:cNvSpPr/>
          <p:nvPr/>
        </p:nvSpPr>
        <p:spPr>
          <a:xfrm>
            <a:off x="2454653" y="5152425"/>
            <a:ext cx="1069487" cy="79585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975" dirty="0">
                <a:solidFill>
                  <a:schemeClr val="tx2"/>
                </a:solidFill>
                <a:latin typeface="Franklin Gothic Book" pitchFamily="34" charset="0"/>
              </a:rPr>
              <a:t>Subdirección de Planeación</a:t>
            </a:r>
          </a:p>
        </p:txBody>
      </p:sp>
      <p:sp>
        <p:nvSpPr>
          <p:cNvPr id="16" name="15 Rectángulo redondeado"/>
          <p:cNvSpPr/>
          <p:nvPr/>
        </p:nvSpPr>
        <p:spPr>
          <a:xfrm>
            <a:off x="1741661" y="3928038"/>
            <a:ext cx="1069487" cy="9182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050" dirty="0">
                <a:solidFill>
                  <a:schemeClr val="tx2"/>
                </a:solidFill>
                <a:latin typeface="Franklin Gothic Book" pitchFamily="34" charset="0"/>
              </a:rPr>
              <a:t>Dirección de Políticas de Protección e Integración de Migrantes</a:t>
            </a:r>
          </a:p>
        </p:txBody>
      </p:sp>
      <p:sp>
        <p:nvSpPr>
          <p:cNvPr id="17" name="16 Rectángulo redondeado"/>
          <p:cNvSpPr/>
          <p:nvPr/>
        </p:nvSpPr>
        <p:spPr>
          <a:xfrm>
            <a:off x="5366035" y="2581214"/>
            <a:ext cx="2020083" cy="79585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350" b="1" dirty="0" smtClean="0">
                <a:solidFill>
                  <a:schemeClr val="tx2"/>
                </a:solidFill>
                <a:latin typeface="Franklin Gothic Book" pitchFamily="34" charset="0"/>
              </a:rPr>
              <a:t>Coordinación </a:t>
            </a:r>
            <a:r>
              <a:rPr lang="es-MX" sz="1350" b="1" dirty="0">
                <a:solidFill>
                  <a:schemeClr val="tx2"/>
                </a:solidFill>
                <a:latin typeface="Franklin Gothic Book" pitchFamily="34" charset="0"/>
              </a:rPr>
              <a:t>del Centro de Estudios Migratorios</a:t>
            </a:r>
          </a:p>
        </p:txBody>
      </p:sp>
      <p:sp>
        <p:nvSpPr>
          <p:cNvPr id="18" name="17 Rectángulo redondeado"/>
          <p:cNvSpPr/>
          <p:nvPr/>
        </p:nvSpPr>
        <p:spPr>
          <a:xfrm>
            <a:off x="5759933" y="3928038"/>
            <a:ext cx="1069487" cy="9182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050" dirty="0">
                <a:solidFill>
                  <a:schemeClr val="tx2"/>
                </a:solidFill>
                <a:latin typeface="Franklin Gothic Book" pitchFamily="34" charset="0"/>
              </a:rPr>
              <a:t>Dirección de Investigación para Políticas Públicas</a:t>
            </a:r>
          </a:p>
        </p:txBody>
      </p:sp>
      <p:sp>
        <p:nvSpPr>
          <p:cNvPr id="19" name="18 Rectángulo redondeado"/>
          <p:cNvSpPr/>
          <p:nvPr/>
        </p:nvSpPr>
        <p:spPr>
          <a:xfrm>
            <a:off x="4653044" y="3928038"/>
            <a:ext cx="1069487" cy="9182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050" dirty="0">
                <a:solidFill>
                  <a:schemeClr val="tx2"/>
                </a:solidFill>
                <a:latin typeface="Franklin Gothic Book" pitchFamily="34" charset="0"/>
              </a:rPr>
              <a:t>Dirección de Estadísticas Migratorias</a:t>
            </a:r>
          </a:p>
        </p:txBody>
      </p:sp>
      <p:sp>
        <p:nvSpPr>
          <p:cNvPr id="20" name="19 Rectángulo redondeado"/>
          <p:cNvSpPr/>
          <p:nvPr/>
        </p:nvSpPr>
        <p:spPr>
          <a:xfrm>
            <a:off x="6894059" y="3928038"/>
            <a:ext cx="1069487" cy="9182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050" dirty="0">
                <a:solidFill>
                  <a:schemeClr val="tx2"/>
                </a:solidFill>
                <a:latin typeface="Franklin Gothic Book" pitchFamily="34" charset="0"/>
              </a:rPr>
              <a:t>Dirección  de Publicaciones y Difusión </a:t>
            </a:r>
          </a:p>
        </p:txBody>
      </p:sp>
      <p:sp>
        <p:nvSpPr>
          <p:cNvPr id="21" name="20 Rectángulo redondeado"/>
          <p:cNvSpPr/>
          <p:nvPr/>
        </p:nvSpPr>
        <p:spPr>
          <a:xfrm>
            <a:off x="3880635" y="1479267"/>
            <a:ext cx="1824592" cy="61219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350" b="1" dirty="0">
                <a:solidFill>
                  <a:schemeClr val="tx2"/>
                </a:solidFill>
                <a:latin typeface="Franklin Gothic Book" pitchFamily="34" charset="0"/>
              </a:rPr>
              <a:t>Unidad de Política Migratoria</a:t>
            </a:r>
          </a:p>
        </p:txBody>
      </p:sp>
      <p:sp>
        <p:nvSpPr>
          <p:cNvPr id="22" name="21 Rectángulo redondeado"/>
          <p:cNvSpPr/>
          <p:nvPr/>
        </p:nvSpPr>
        <p:spPr>
          <a:xfrm>
            <a:off x="1088147" y="1478972"/>
            <a:ext cx="1366220" cy="6127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975" b="1" dirty="0">
                <a:solidFill>
                  <a:schemeClr val="tx2"/>
                </a:solidFill>
                <a:latin typeface="Franklin Gothic Book" pitchFamily="34" charset="0"/>
              </a:rPr>
              <a:t>Consejo Consultivo de Política Migratoria</a:t>
            </a:r>
          </a:p>
        </p:txBody>
      </p:sp>
      <p:cxnSp>
        <p:nvCxnSpPr>
          <p:cNvPr id="23" name="22 Conector recto de flecha"/>
          <p:cNvCxnSpPr>
            <a:stCxn id="22" idx="3"/>
          </p:cNvCxnSpPr>
          <p:nvPr/>
        </p:nvCxnSpPr>
        <p:spPr>
          <a:xfrm>
            <a:off x="2454367" y="1785341"/>
            <a:ext cx="1426475" cy="0"/>
          </a:xfrm>
          <a:prstGeom prst="straightConnector1">
            <a:avLst/>
          </a:prstGeom>
          <a:ln w="19050">
            <a:solidFill>
              <a:schemeClr val="accent2"/>
            </a:solidFill>
            <a:prstDash val="dash"/>
            <a:headEnd type="none" w="med" len="med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angular"/>
          <p:cNvCxnSpPr/>
          <p:nvPr/>
        </p:nvCxnSpPr>
        <p:spPr>
          <a:xfrm rot="5400000">
            <a:off x="3605752" y="1474511"/>
            <a:ext cx="489923" cy="1723821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/>
            </a:solidFill>
            <a:headEnd type="none" w="med" len="med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angular"/>
          <p:cNvCxnSpPr/>
          <p:nvPr/>
        </p:nvCxnSpPr>
        <p:spPr>
          <a:xfrm rot="16200000" flipH="1">
            <a:off x="5254909" y="1549427"/>
            <a:ext cx="489923" cy="1574493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/>
            </a:solidFill>
            <a:headEnd type="none" w="med" len="med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angular"/>
          <p:cNvCxnSpPr/>
          <p:nvPr/>
        </p:nvCxnSpPr>
        <p:spPr>
          <a:xfrm rot="5400000">
            <a:off x="1791945" y="2731729"/>
            <a:ext cx="552007" cy="1841711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/>
            </a:solidFill>
            <a:headEnd type="none" w="med" len="med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31 Forma"/>
          <p:cNvCxnSpPr/>
          <p:nvPr/>
        </p:nvCxnSpPr>
        <p:spPr>
          <a:xfrm rot="5400000">
            <a:off x="2356509" y="3296293"/>
            <a:ext cx="552007" cy="712583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/>
            </a:solidFill>
            <a:headEnd type="none" w="med" len="med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angular"/>
          <p:cNvCxnSpPr/>
          <p:nvPr/>
        </p:nvCxnSpPr>
        <p:spPr>
          <a:xfrm rot="16200000" flipH="1">
            <a:off x="3099219" y="3266165"/>
            <a:ext cx="552007" cy="77283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/>
            </a:solidFill>
            <a:headEnd type="none" w="med" len="med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/>
          <p:nvPr/>
        </p:nvCxnSpPr>
        <p:spPr>
          <a:xfrm>
            <a:off x="2988803" y="3376581"/>
            <a:ext cx="0" cy="1776140"/>
          </a:xfrm>
          <a:prstGeom prst="straightConnector1">
            <a:avLst/>
          </a:prstGeom>
          <a:ln w="19050">
            <a:solidFill>
              <a:schemeClr val="accent2"/>
            </a:solidFill>
            <a:headEnd type="none" w="med" len="med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angular"/>
          <p:cNvCxnSpPr/>
          <p:nvPr/>
        </p:nvCxnSpPr>
        <p:spPr>
          <a:xfrm rot="5400000">
            <a:off x="5461614" y="3103083"/>
            <a:ext cx="552007" cy="109900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/>
            </a:solidFill>
            <a:headEnd type="none" w="med" len="med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angular"/>
          <p:cNvCxnSpPr/>
          <p:nvPr/>
        </p:nvCxnSpPr>
        <p:spPr>
          <a:xfrm rot="5400000">
            <a:off x="6011114" y="3652743"/>
            <a:ext cx="552007" cy="10479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/>
            </a:solidFill>
            <a:headEnd type="none" w="med" len="med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44 Forma"/>
          <p:cNvCxnSpPr/>
          <p:nvPr/>
        </p:nvCxnSpPr>
        <p:spPr>
          <a:xfrm rot="16200000" flipH="1">
            <a:off x="6560614" y="3103084"/>
            <a:ext cx="552007" cy="1099001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/>
            </a:solidFill>
            <a:headEnd type="none" w="med" len="med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60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78373" y="1033123"/>
            <a:ext cx="8510902" cy="37929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/>
              <a:t>DESCRIPCIÓN FUNCIONAL UPM-INM</a:t>
            </a:r>
            <a:endParaRPr lang="es-MX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15" name="4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5693028"/>
              </p:ext>
            </p:extLst>
          </p:nvPr>
        </p:nvGraphicFramePr>
        <p:xfrm>
          <a:off x="957755" y="1579891"/>
          <a:ext cx="7274583" cy="4232644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270663"/>
                <a:gridCol w="1212330"/>
                <a:gridCol w="1212029"/>
                <a:gridCol w="1097171"/>
                <a:gridCol w="1327790"/>
                <a:gridCol w="1154600"/>
              </a:tblGrid>
              <a:tr h="907011">
                <a:tc>
                  <a:txBody>
                    <a:bodyPr/>
                    <a:lstStyle/>
                    <a:p>
                      <a:endParaRPr lang="es-MX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75450" marR="75450" marT="38870" marB="3887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solidFill>
                            <a:schemeClr val="bg1"/>
                          </a:solidFill>
                          <a:effectLst/>
                          <a:latin typeface="Franklin Gothic Medium" pitchFamily="34" charset="0"/>
                        </a:rPr>
                        <a:t>Generación</a:t>
                      </a:r>
                      <a:r>
                        <a:rPr lang="es-MX" sz="1200" b="1" baseline="0" dirty="0" smtClean="0">
                          <a:solidFill>
                            <a:schemeClr val="bg1"/>
                          </a:solidFill>
                          <a:effectLst/>
                          <a:latin typeface="Franklin Gothic Medium" pitchFamily="34" charset="0"/>
                        </a:rPr>
                        <a:t> de conocimiento (estudios y estadísticas)</a:t>
                      </a:r>
                      <a:endParaRPr lang="es-MX" sz="1200" b="1" dirty="0">
                        <a:solidFill>
                          <a:schemeClr val="bg1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5450" marR="75450" marT="38870" marB="388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solidFill>
                            <a:schemeClr val="bg1"/>
                          </a:solidFill>
                          <a:effectLst/>
                          <a:latin typeface="Franklin Gothic Medium" pitchFamily="34" charset="0"/>
                        </a:rPr>
                        <a:t>Elaboración de propuestas de política migratoria</a:t>
                      </a:r>
                      <a:endParaRPr lang="es-MX" sz="1200" b="1" dirty="0">
                        <a:solidFill>
                          <a:schemeClr val="bg1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5450" marR="75450" marT="38870" marB="388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solidFill>
                            <a:schemeClr val="bg1"/>
                          </a:solidFill>
                          <a:effectLst/>
                          <a:latin typeface="Franklin Gothic Medium" pitchFamily="34" charset="0"/>
                        </a:rPr>
                        <a:t>Difusión de conocimiento y de la política </a:t>
                      </a:r>
                      <a:endParaRPr lang="es-MX" sz="1200" b="1" dirty="0">
                        <a:solidFill>
                          <a:schemeClr val="bg1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5450" marR="75450" marT="38870" marB="388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solidFill>
                            <a:schemeClr val="bg1"/>
                          </a:solidFill>
                          <a:effectLst/>
                          <a:latin typeface="Franklin Gothic Medium" pitchFamily="34" charset="0"/>
                        </a:rPr>
                        <a:t>Implementación de la política migratoria</a:t>
                      </a:r>
                      <a:endParaRPr lang="es-MX" sz="1200" b="1" dirty="0">
                        <a:solidFill>
                          <a:schemeClr val="bg1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5450" marR="75450" marT="38870" marB="388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solidFill>
                            <a:schemeClr val="bg1"/>
                          </a:solidFill>
                          <a:effectLst/>
                          <a:latin typeface="Franklin Gothic Medium" pitchFamily="34" charset="0"/>
                        </a:rPr>
                        <a:t>Evaluación de la política migratoria</a:t>
                      </a:r>
                      <a:endParaRPr lang="es-MX" sz="1200" b="1" dirty="0">
                        <a:solidFill>
                          <a:schemeClr val="bg1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5450" marR="75450" marT="38870" marB="38870" anchor="ctr">
                    <a:solidFill>
                      <a:schemeClr val="tx2"/>
                    </a:solidFill>
                  </a:tcPr>
                </a:tc>
              </a:tr>
              <a:tr h="1312181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Franklin Gothic Medium" pitchFamily="34" charset="0"/>
                        </a:rPr>
                        <a:t>Coordinación </a:t>
                      </a:r>
                      <a:r>
                        <a:rPr lang="es-MX" sz="1400" baseline="0" dirty="0" smtClean="0">
                          <a:latin typeface="Franklin Gothic Medium" pitchFamily="34" charset="0"/>
                        </a:rPr>
                        <a:t>del </a:t>
                      </a:r>
                      <a:r>
                        <a:rPr lang="es-MX" sz="1400" dirty="0" smtClean="0">
                          <a:latin typeface="Franklin Gothic Medium" pitchFamily="34" charset="0"/>
                        </a:rPr>
                        <a:t>Centro de Estudios Migratorios</a:t>
                      </a:r>
                      <a:endParaRPr lang="es-MX" sz="1400" dirty="0">
                        <a:latin typeface="Franklin Gothic Medium" pitchFamily="34" charset="0"/>
                      </a:endParaRPr>
                    </a:p>
                  </a:txBody>
                  <a:tcPr marL="75450" marR="75450" marT="38870" marB="3887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700" dirty="0"/>
                    </a:p>
                  </a:txBody>
                  <a:tcPr marL="75450" marR="75450" marT="38870" marB="3887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700" dirty="0"/>
                    </a:p>
                  </a:txBody>
                  <a:tcPr marL="75450" marR="75450" marT="38870" marB="388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700" dirty="0"/>
                    </a:p>
                  </a:txBody>
                  <a:tcPr marL="75450" marR="75450" marT="38870" marB="3887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700" dirty="0"/>
                    </a:p>
                  </a:txBody>
                  <a:tcPr marL="75450" marR="75450" marT="38870" marB="388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450" marR="75450" marT="38870" marB="388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106441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Franklin Gothic Medium" pitchFamily="34" charset="0"/>
                        </a:rPr>
                        <a:t>Coordinación de Política Migratoria</a:t>
                      </a:r>
                      <a:endParaRPr lang="es-MX" sz="1400" dirty="0">
                        <a:latin typeface="Franklin Gothic Medium" pitchFamily="34" charset="0"/>
                      </a:endParaRPr>
                    </a:p>
                  </a:txBody>
                  <a:tcPr marL="75450" marR="75450" marT="38870" marB="3887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700" dirty="0"/>
                    </a:p>
                  </a:txBody>
                  <a:tcPr marL="75450" marR="75450" marT="38870" marB="388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700" dirty="0"/>
                    </a:p>
                  </a:txBody>
                  <a:tcPr marL="75450" marR="75450" marT="38870" marB="3887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700" dirty="0"/>
                    </a:p>
                  </a:txBody>
                  <a:tcPr marL="75450" marR="75450" marT="38870" marB="388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700" dirty="0"/>
                    </a:p>
                  </a:txBody>
                  <a:tcPr marL="75450" marR="75450" marT="38870" marB="388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700" dirty="0"/>
                    </a:p>
                  </a:txBody>
                  <a:tcPr marL="75450" marR="75450" marT="38870" marB="38870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907011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Franklin Gothic Medium" pitchFamily="34" charset="0"/>
                        </a:rPr>
                        <a:t>INM</a:t>
                      </a:r>
                      <a:endParaRPr lang="es-MX" sz="1400" dirty="0">
                        <a:latin typeface="Franklin Gothic Medium" pitchFamily="34" charset="0"/>
                      </a:endParaRPr>
                    </a:p>
                  </a:txBody>
                  <a:tcPr marL="75450" marR="75450" marT="38870" marB="3887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700" dirty="0"/>
                    </a:p>
                  </a:txBody>
                  <a:tcPr marL="75450" marR="75450" marT="38870" marB="388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700" dirty="0"/>
                    </a:p>
                  </a:txBody>
                  <a:tcPr marL="75450" marR="75450" marT="38870" marB="388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700" dirty="0"/>
                    </a:p>
                  </a:txBody>
                  <a:tcPr marL="75450" marR="75450" marT="38870" marB="388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700" dirty="0"/>
                    </a:p>
                  </a:txBody>
                  <a:tcPr marL="75450" marR="75450" marT="38870" marB="3887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700" dirty="0"/>
                    </a:p>
                  </a:txBody>
                  <a:tcPr marL="75450" marR="75450" marT="38870" marB="388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545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CONSEJO CONSULTIVO DE POLÍTICA MIGRATORIA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00264" y="5613918"/>
            <a:ext cx="2057400" cy="273844"/>
          </a:xfrm>
        </p:spPr>
        <p:txBody>
          <a:bodyPr/>
          <a:lstStyle/>
          <a:p>
            <a:fld id="{CB1978B7-6A02-44B4-9821-5D8D3328359F}" type="slidenum">
              <a:rPr lang="en-US" smtClean="0"/>
              <a:t>9</a:t>
            </a:fld>
            <a:endParaRPr lang="en-US"/>
          </a:p>
        </p:txBody>
      </p:sp>
      <p:sp>
        <p:nvSpPr>
          <p:cNvPr id="30" name="CuadroTexto 16"/>
          <p:cNvSpPr txBox="1"/>
          <p:nvPr/>
        </p:nvSpPr>
        <p:spPr>
          <a:xfrm>
            <a:off x="283779" y="1599409"/>
            <a:ext cx="3422702" cy="2350872"/>
          </a:xfrm>
          <a:prstGeom prst="rect">
            <a:avLst/>
          </a:prstGeom>
          <a:noFill/>
        </p:spPr>
        <p:txBody>
          <a:bodyPr wrap="square" lIns="76426" tIns="38213" rIns="76426" bIns="38213">
            <a:spAutoFit/>
          </a:bodyPr>
          <a:lstStyle/>
          <a:p>
            <a:pPr>
              <a:defRPr/>
            </a:pPr>
            <a:r>
              <a:rPr lang="es-MX" sz="1275" b="1" dirty="0">
                <a:latin typeface="Franklin Gothic Book" pitchFamily="34" charset="0"/>
                <a:cs typeface="Arial" charset="0"/>
              </a:rPr>
              <a:t>Composición:</a:t>
            </a:r>
            <a:r>
              <a:rPr lang="es-MX" sz="1200" b="1" dirty="0">
                <a:latin typeface="Franklin Gothic Book" pitchFamily="34" charset="0"/>
                <a:cs typeface="Arial" charset="0"/>
              </a:rPr>
              <a:t> </a:t>
            </a:r>
          </a:p>
          <a:p>
            <a:pPr marL="238830" indent="-238830">
              <a:buFont typeface="Arial"/>
              <a:buChar char="•"/>
              <a:defRPr/>
            </a:pPr>
            <a:r>
              <a:rPr lang="es-MX" sz="1125" dirty="0">
                <a:latin typeface="Franklin Gothic Book" pitchFamily="34" charset="0"/>
                <a:cs typeface="Arial" charset="0"/>
              </a:rPr>
              <a:t>Secretario de SEGOB, Subsecretario de </a:t>
            </a:r>
            <a:r>
              <a:rPr lang="es-MX" sz="1125" dirty="0" smtClean="0">
                <a:latin typeface="Franklin Gothic Book" pitchFamily="34" charset="0"/>
                <a:cs typeface="Arial" charset="0"/>
              </a:rPr>
              <a:t>Derechos Humanos, Migración y Población </a:t>
            </a:r>
            <a:r>
              <a:rPr lang="es-MX" sz="1125" dirty="0">
                <a:latin typeface="Franklin Gothic Book" pitchFamily="34" charset="0"/>
                <a:cs typeface="Arial" charset="0"/>
              </a:rPr>
              <a:t>y titular de la Unidad de Política Migratoria</a:t>
            </a:r>
          </a:p>
          <a:p>
            <a:pPr marL="238830" indent="-238830">
              <a:buFont typeface="Arial"/>
              <a:buChar char="•"/>
              <a:defRPr/>
            </a:pPr>
            <a:r>
              <a:rPr lang="es-MX" sz="1125" dirty="0">
                <a:latin typeface="Franklin Gothic Book" pitchFamily="34" charset="0"/>
                <a:cs typeface="Arial" charset="0"/>
              </a:rPr>
              <a:t>Comisionado del Instituto Nacional de Migración</a:t>
            </a:r>
          </a:p>
          <a:p>
            <a:pPr marL="238830" indent="-238830">
              <a:buFont typeface="Arial"/>
              <a:buChar char="•"/>
              <a:defRPr/>
            </a:pPr>
            <a:r>
              <a:rPr lang="es-MX" sz="1125" dirty="0">
                <a:latin typeface="Franklin Gothic Book" pitchFamily="34" charset="0"/>
                <a:cs typeface="Arial" charset="0"/>
              </a:rPr>
              <a:t>Otras dependencias del Poder Ejecutivo</a:t>
            </a:r>
          </a:p>
          <a:p>
            <a:pPr marL="238830" indent="-238830">
              <a:buFont typeface="Arial"/>
              <a:buChar char="•"/>
              <a:defRPr/>
            </a:pPr>
            <a:r>
              <a:rPr lang="es-MX" sz="1125" dirty="0">
                <a:latin typeface="Franklin Gothic Book" pitchFamily="34" charset="0"/>
                <a:cs typeface="Arial" charset="0"/>
              </a:rPr>
              <a:t>Poder Legislativo</a:t>
            </a:r>
          </a:p>
          <a:p>
            <a:pPr marL="238830" indent="-238830">
              <a:buFont typeface="Arial"/>
              <a:buChar char="•"/>
              <a:defRPr/>
            </a:pPr>
            <a:r>
              <a:rPr lang="es-MX" sz="1125" dirty="0">
                <a:latin typeface="Franklin Gothic Book" pitchFamily="34" charset="0"/>
                <a:cs typeface="Arial" charset="0"/>
              </a:rPr>
              <a:t>Representantes de los gobiernos de las entidades federativas</a:t>
            </a:r>
          </a:p>
          <a:p>
            <a:pPr marL="238830" indent="-238830">
              <a:buFont typeface="Arial"/>
              <a:buChar char="•"/>
              <a:defRPr/>
            </a:pPr>
            <a:r>
              <a:rPr lang="es-MX" sz="1125" dirty="0">
                <a:latin typeface="Franklin Gothic Book" pitchFamily="34" charset="0"/>
                <a:cs typeface="Arial" charset="0"/>
              </a:rPr>
              <a:t>Presidente de la Comisión Nacional de los Derechos Humanos</a:t>
            </a:r>
          </a:p>
          <a:p>
            <a:pPr marL="238830" indent="-238830">
              <a:buFont typeface="Arial"/>
              <a:buChar char="•"/>
              <a:defRPr/>
            </a:pPr>
            <a:r>
              <a:rPr lang="es-MX" sz="1125" dirty="0">
                <a:latin typeface="Franklin Gothic Book" pitchFamily="34" charset="0"/>
                <a:cs typeface="Arial" charset="0"/>
              </a:rPr>
              <a:t>Representantes de organizaciones de la sociedad civil y de la academia.</a:t>
            </a:r>
            <a:endParaRPr lang="es-ES" sz="1125" dirty="0">
              <a:cs typeface="Arial" charset="0"/>
            </a:endParaRPr>
          </a:p>
        </p:txBody>
      </p:sp>
      <p:sp>
        <p:nvSpPr>
          <p:cNvPr id="31" name="30 Triángulo isósceles"/>
          <p:cNvSpPr/>
          <p:nvPr/>
        </p:nvSpPr>
        <p:spPr>
          <a:xfrm>
            <a:off x="2492960" y="3215396"/>
            <a:ext cx="5109897" cy="1469769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endParaRPr lang="es-MX" sz="900" dirty="0">
              <a:solidFill>
                <a:schemeClr val="tx1"/>
              </a:solidFill>
              <a:latin typeface="Franklin Gothic Book" pitchFamily="34" charset="0"/>
            </a:endParaRPr>
          </a:p>
        </p:txBody>
      </p:sp>
      <p:sp>
        <p:nvSpPr>
          <p:cNvPr id="32" name="31 Flecha derecha"/>
          <p:cNvSpPr/>
          <p:nvPr/>
        </p:nvSpPr>
        <p:spPr>
          <a:xfrm rot="10800000">
            <a:off x="5673994" y="2249802"/>
            <a:ext cx="3219353" cy="1493095"/>
          </a:xfrm>
          <a:prstGeom prst="rightArrow">
            <a:avLst>
              <a:gd name="adj1" fmla="val 68141"/>
              <a:gd name="adj2" fmla="val 5000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iblet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endParaRPr lang="es-MX" sz="900" dirty="0">
              <a:solidFill>
                <a:schemeClr val="tx1"/>
              </a:solidFill>
              <a:latin typeface="Franklin Gothic Book" pitchFamily="34" charset="0"/>
            </a:endParaRPr>
          </a:p>
        </p:txBody>
      </p:sp>
      <p:graphicFrame>
        <p:nvGraphicFramePr>
          <p:cNvPr id="33" name="32 Diagrama"/>
          <p:cNvGraphicFramePr/>
          <p:nvPr>
            <p:extLst>
              <p:ext uri="{D42A27DB-BD31-4B8C-83A1-F6EECF244321}">
                <p14:modId xmlns:p14="http://schemas.microsoft.com/office/powerpoint/2010/main" val="481302720"/>
              </p:ext>
            </p:extLst>
          </p:nvPr>
        </p:nvGraphicFramePr>
        <p:xfrm>
          <a:off x="1995310" y="3528989"/>
          <a:ext cx="6308431" cy="2772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4" name="33 CuadroTexto"/>
          <p:cNvSpPr txBox="1"/>
          <p:nvPr/>
        </p:nvSpPr>
        <p:spPr>
          <a:xfrm>
            <a:off x="2960417" y="-569210"/>
            <a:ext cx="3996444" cy="538836"/>
          </a:xfrm>
          <a:prstGeom prst="rect">
            <a:avLst/>
          </a:prstGeom>
        </p:spPr>
        <p:txBody>
          <a:bodyPr vert="horz" lIns="76426" tIns="38213" rIns="76426" bIns="38213" rtlCol="0" anchor="ctr">
            <a:noAutofit/>
          </a:bodyPr>
          <a:lstStyle>
            <a:defPPr>
              <a:defRPr lang="es-MX"/>
            </a:defPPr>
            <a:lvl1pPr algn="ctr">
              <a:spcBef>
                <a:spcPts val="0"/>
              </a:spcBef>
              <a:buNone/>
              <a:tabLst>
                <a:tab pos="0" algn="l"/>
                <a:tab pos="1019007" algn="l"/>
                <a:tab pos="2038015" algn="l"/>
                <a:tab pos="3057022" algn="l"/>
                <a:tab pos="4076029" algn="l"/>
                <a:tab pos="5095037" algn="l"/>
                <a:tab pos="6114044" algn="l"/>
                <a:tab pos="7133052" algn="l"/>
                <a:tab pos="8152059" algn="l"/>
                <a:tab pos="9171066" algn="l"/>
                <a:tab pos="10190074" algn="l"/>
                <a:tab pos="11209081" algn="l"/>
              </a:tabLst>
              <a:defRPr b="1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" pitchFamily="34" charset="0"/>
                <a:ea typeface="ＭＳ Ｐゴシック" pitchFamily="32" charset="0"/>
                <a:cs typeface="ＭＳ Ｐゴシック" pitchFamily="32" charset="0"/>
              </a:defRPr>
            </a:lvl1pPr>
          </a:lstStyle>
          <a:p>
            <a:r>
              <a:rPr lang="es-MX" sz="1350" dirty="0"/>
              <a:t>CONSEJO CONSULTIVO DE POLÍTICA MIGRATORIA </a:t>
            </a:r>
          </a:p>
        </p:txBody>
      </p:sp>
      <p:sp>
        <p:nvSpPr>
          <p:cNvPr id="36" name="CuadroTexto 9"/>
          <p:cNvSpPr txBox="1">
            <a:spLocks noChangeArrowheads="1"/>
          </p:cNvSpPr>
          <p:nvPr/>
        </p:nvSpPr>
        <p:spPr bwMode="auto">
          <a:xfrm>
            <a:off x="6343585" y="2553806"/>
            <a:ext cx="2518541" cy="885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426" tIns="38213" rIns="76426" bIns="382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MX" sz="1050" dirty="0">
                <a:latin typeface="Franklin Gothic Book" charset="0"/>
              </a:rPr>
              <a:t>Funge como un mecanismo de consulta de las demandas y posicionamientos de las dependencias, los otros poderes de la Unión y la sociedad civil en materia migratoria</a:t>
            </a:r>
            <a:endParaRPr lang="es-ES" sz="1050" dirty="0"/>
          </a:p>
        </p:txBody>
      </p:sp>
      <p:sp>
        <p:nvSpPr>
          <p:cNvPr id="37" name="36 Rectángulo redondeado"/>
          <p:cNvSpPr/>
          <p:nvPr/>
        </p:nvSpPr>
        <p:spPr>
          <a:xfrm>
            <a:off x="3805535" y="2482802"/>
            <a:ext cx="1868459" cy="946768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r>
              <a:rPr lang="es-MX" sz="1350" dirty="0">
                <a:solidFill>
                  <a:schemeClr val="bg1"/>
                </a:solidFill>
                <a:latin typeface="Franklin Gothic Medium" pitchFamily="34" charset="0"/>
              </a:rPr>
              <a:t> </a:t>
            </a:r>
            <a:r>
              <a:rPr lang="es-MX" sz="1650" dirty="0">
                <a:solidFill>
                  <a:schemeClr val="bg1"/>
                </a:solidFill>
                <a:latin typeface="Franklin Gothic Medium" pitchFamily="34" charset="0"/>
              </a:rPr>
              <a:t>El Consejo Consultivo se pronuncia sobre:</a:t>
            </a:r>
          </a:p>
        </p:txBody>
      </p:sp>
      <p:sp>
        <p:nvSpPr>
          <p:cNvPr id="38" name="37 Flecha derecha"/>
          <p:cNvSpPr/>
          <p:nvPr/>
        </p:nvSpPr>
        <p:spPr>
          <a:xfrm>
            <a:off x="4815336" y="4546938"/>
            <a:ext cx="316340" cy="56700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426" tIns="38213" rIns="76426" bIns="38213" anchor="ctr"/>
          <a:lstStyle/>
          <a:p>
            <a:pPr algn="ctr">
              <a:defRPr/>
            </a:pPr>
            <a:endParaRPr lang="es-MX" sz="900" dirty="0">
              <a:solidFill>
                <a:schemeClr val="tx1"/>
              </a:solidFill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01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9550" y="2402931"/>
            <a:ext cx="8678636" cy="505732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900" dirty="0" smtClean="0">
                <a:solidFill>
                  <a:schemeClr val="tx2"/>
                </a:solidFill>
              </a:rPr>
              <a:t>www.gob.mx/segob</a:t>
            </a:r>
            <a:br>
              <a:rPr lang="es-MX" sz="3900" dirty="0" smtClean="0">
                <a:solidFill>
                  <a:schemeClr val="tx2"/>
                </a:solidFill>
              </a:rPr>
            </a:br>
            <a:r>
              <a:rPr lang="es-MX" sz="3900" dirty="0">
                <a:solidFill>
                  <a:schemeClr val="tx2"/>
                </a:solidFill>
              </a:rPr>
              <a:t/>
            </a:r>
            <a:br>
              <a:rPr lang="es-MX" sz="3900" dirty="0">
                <a:solidFill>
                  <a:schemeClr val="tx2"/>
                </a:solidFill>
              </a:rPr>
            </a:br>
            <a:r>
              <a:rPr lang="es-MX" sz="3600" dirty="0" smtClean="0">
                <a:solidFill>
                  <a:schemeClr val="tx2"/>
                </a:solidFill>
              </a:rPr>
              <a:t>www.politicamigratoria.gob.mx</a:t>
            </a:r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10</a:t>
            </a:fld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692" y="4588981"/>
            <a:ext cx="2968702" cy="94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18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Gob19-24">
      <a:dk1>
        <a:sysClr val="windowText" lastClr="000000"/>
      </a:dk1>
      <a:lt1>
        <a:sysClr val="window" lastClr="FFFFFF"/>
      </a:lt1>
      <a:dk2>
        <a:srgbClr val="9D2449"/>
      </a:dk2>
      <a:lt2>
        <a:srgbClr val="D4C19C"/>
      </a:lt2>
      <a:accent1>
        <a:srgbClr val="621132"/>
      </a:accent1>
      <a:accent2>
        <a:srgbClr val="9D2449"/>
      </a:accent2>
      <a:accent3>
        <a:srgbClr val="13322B"/>
      </a:accent3>
      <a:accent4>
        <a:srgbClr val="56242A"/>
      </a:accent4>
      <a:accent5>
        <a:srgbClr val="B38E5D"/>
      </a:accent5>
      <a:accent6>
        <a:srgbClr val="D4C19C"/>
      </a:accent6>
      <a:hlink>
        <a:srgbClr val="0563C1"/>
      </a:hlink>
      <a:folHlink>
        <a:srgbClr val="FFFFFF"/>
      </a:folHlink>
    </a:clrScheme>
    <a:fontScheme name="Gob 2019-2024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528E7037-0C8F-4D8C-A0D6-0F148E3FA673}" vid="{5FA74BA6-05A0-43ED-8608-ACA5D07D012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Plantilla_Ppt2</Template>
  <TotalTime>1562</TotalTime>
  <Words>744</Words>
  <Application>Microsoft Office PowerPoint</Application>
  <PresentationFormat>Presentación en pantalla (4:3)</PresentationFormat>
  <Paragraphs>108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9" baseType="lpstr">
      <vt:lpstr>ＭＳ Ｐゴシック</vt:lpstr>
      <vt:lpstr>Arial</vt:lpstr>
      <vt:lpstr>Calibri</vt:lpstr>
      <vt:lpstr>Franklin Gothic Book</vt:lpstr>
      <vt:lpstr>Franklin Gothic Medium</vt:lpstr>
      <vt:lpstr>Montserrat</vt:lpstr>
      <vt:lpstr>Montserrat ExtraBold</vt:lpstr>
      <vt:lpstr>Times New Roman</vt:lpstr>
      <vt:lpstr>Tema de Office</vt:lpstr>
      <vt:lpstr>Presentación de PowerPoint</vt:lpstr>
      <vt:lpstr>ANTECEDENTES NUEVO MARCO NORMATIVO SOBRE MIGRACIÓN INTERNACIONAL  </vt:lpstr>
      <vt:lpstr>REDISEÑO INSTITUCIONAL EN FUNCIÓN DE LAS ATRIBUCIONES  DEFINIDAS  EN LA LEY DE MIGRACIÓN  </vt:lpstr>
      <vt:lpstr>INTERACCIÓN UNIDAD DE POLÍTICA MIGRATORIA Y  EL  INSTITUTO NACIONAL DE MIGRACIÓN</vt:lpstr>
      <vt:lpstr>PRINCIPALES ATRIBUCIONES DE LA UPM</vt:lpstr>
      <vt:lpstr>MISIÓN Y VISIÓN DE LA UNIDAD DE POLÍTICA MIGRATORIA</vt:lpstr>
      <vt:lpstr>ESTRUCTURA BASE DE LA UPM</vt:lpstr>
      <vt:lpstr>DESCRIPCIÓN FUNCIONAL UPM-INM</vt:lpstr>
      <vt:lpstr>CONSEJO CONSULTIVO DE POLÍTICA MIGRATORIA</vt:lpstr>
      <vt:lpstr>www.gob.mx/segob  www.politicamigratoria.gob.mx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Nacional de Desarrollo 2019-2024</dc:title>
  <dc:creator>Eva González</dc:creator>
  <cp:lastModifiedBy>Rojo Oropeza Jose Eduardo</cp:lastModifiedBy>
  <cp:revision>199</cp:revision>
  <cp:lastPrinted>2019-01-25T13:40:09Z</cp:lastPrinted>
  <dcterms:created xsi:type="dcterms:W3CDTF">2019-01-23T01:08:04Z</dcterms:created>
  <dcterms:modified xsi:type="dcterms:W3CDTF">2019-01-29T01:12:30Z</dcterms:modified>
</cp:coreProperties>
</file>