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84" r:id="rId2"/>
    <p:sldId id="293" r:id="rId3"/>
    <p:sldId id="286" r:id="rId4"/>
    <p:sldId id="287" r:id="rId5"/>
    <p:sldId id="294" r:id="rId6"/>
    <p:sldId id="288" r:id="rId7"/>
    <p:sldId id="289" r:id="rId8"/>
    <p:sldId id="290" r:id="rId9"/>
    <p:sldId id="291" r:id="rId10"/>
    <p:sldId id="292" r:id="rId11"/>
    <p:sldId id="285" r:id="rId12"/>
    <p:sldId id="295" r:id="rId13"/>
  </p:sldIdLst>
  <p:sldSz cx="9144000" cy="6858000" type="screen4x3"/>
  <p:notesSz cx="7315200" cy="96012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1A43"/>
    <a:srgbClr val="308170"/>
    <a:srgbClr val="B03759"/>
    <a:srgbClr val="BB9A72"/>
    <a:srgbClr val="B89260"/>
    <a:srgbClr val="B0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7" autoAdjust="0"/>
    <p:restoredTop sz="85755" autoAdjust="0"/>
  </p:normalViewPr>
  <p:slideViewPr>
    <p:cSldViewPr snapToGrid="0" showGuides="1">
      <p:cViewPr varScale="1">
        <p:scale>
          <a:sx n="73" d="100"/>
          <a:sy n="73" d="100"/>
        </p:scale>
        <p:origin x="60" y="180"/>
      </p:cViewPr>
      <p:guideLst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>
        <p:scale>
          <a:sx n="100" d="100"/>
          <a:sy n="100" d="100"/>
        </p:scale>
        <p:origin x="3324" y="-480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200"/>
            </a:lvl1pPr>
          </a:lstStyle>
          <a:p>
            <a:fld id="{115EB6DD-9F7D-4BC7-9ECE-034CEAC2A575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9" tIns="48320" rIns="96639" bIns="483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39" tIns="48320" rIns="96639" bIns="483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200"/>
            </a:lvl1pPr>
          </a:lstStyle>
          <a:p>
            <a:fld id="{D682802B-C23A-4459-A0BD-639A196AC33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579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ztecanoticias.com.mx/concluyen-reuniones-de-segob-y-sre-con-sus-contrapartes-de-estados-unidos/3283768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2802B-C23A-4459-A0BD-639A196AC3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47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Fuente de la imagen tv azteca noticias. </a:t>
            </a:r>
            <a:r>
              <a:rPr lang="es-MX" sz="1200" dirty="0" smtClean="0"/>
              <a:t>. </a:t>
            </a:r>
            <a:r>
              <a:rPr lang="es-MX" sz="1200" dirty="0" smtClean="0">
                <a:hlinkClick r:id="rId3"/>
              </a:rPr>
              <a:t>http://www.aztecanoticias.com.mx/concluyen-reuniones-de-segob-y-sre-con-sus-contrapartes-de-estados-unidos/3283768</a:t>
            </a:r>
            <a:r>
              <a:rPr lang="es-MX" sz="1200" dirty="0" smtClean="0"/>
              <a:t>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2802B-C23A-4459-A0BD-639A196AC3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88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Fuente de imagen : </a:t>
            </a:r>
            <a:r>
              <a:rPr lang="es-MX" dirty="0" err="1" smtClean="0"/>
              <a:t>Televisa.NEWS</a:t>
            </a:r>
            <a:r>
              <a:rPr lang="es-MX" dirty="0" smtClean="0"/>
              <a:t> https://noticieros.televisa.com/ultimas-noticias/tren-maya-proyecto-respaldado-gobernador-quintana-roo/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2802B-C23A-4459-A0BD-639A196AC3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65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0"/>
            <a:ext cx="9144000" cy="68454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" y="3305947"/>
            <a:ext cx="3363686" cy="1455374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100">
                <a:solidFill>
                  <a:schemeClr val="accent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2" y="4946650"/>
            <a:ext cx="3363685" cy="3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 dirty="0" smtClean="0"/>
              <a:t>Haga clic para incluir fecha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42322" y="647704"/>
            <a:ext cx="2955750" cy="311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54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0639" y="234497"/>
            <a:ext cx="8678636" cy="5057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>
                <a:solidFill>
                  <a:schemeClr val="bg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0637" y="949236"/>
            <a:ext cx="8678636" cy="520160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ángulo 6"/>
          <p:cNvSpPr/>
          <p:nvPr userDrawn="1"/>
        </p:nvSpPr>
        <p:spPr>
          <a:xfrm>
            <a:off x="210637" y="699296"/>
            <a:ext cx="8678636" cy="4571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31873" y="6356352"/>
            <a:ext cx="2057400" cy="365125"/>
          </a:xfrm>
        </p:spPr>
        <p:txBody>
          <a:bodyPr/>
          <a:lstStyle/>
          <a:p>
            <a:fld id="{CB1978B7-6A02-44B4-9821-5D8D3328359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9504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595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210638" y="944563"/>
            <a:ext cx="4282985" cy="52646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69972" y="950097"/>
            <a:ext cx="4219302" cy="525911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210639" y="234497"/>
            <a:ext cx="8678636" cy="5057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>
                <a:solidFill>
                  <a:schemeClr val="bg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31873" y="6356352"/>
            <a:ext cx="2057400" cy="365125"/>
          </a:xfrm>
        </p:spPr>
        <p:txBody>
          <a:bodyPr/>
          <a:lstStyle/>
          <a:p>
            <a:fld id="{CB1978B7-6A02-44B4-9821-5D8D3328359F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ángulo 9"/>
          <p:cNvSpPr/>
          <p:nvPr userDrawn="1"/>
        </p:nvSpPr>
        <p:spPr>
          <a:xfrm>
            <a:off x="210637" y="699296"/>
            <a:ext cx="8678636" cy="4571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408086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5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210639" y="234497"/>
            <a:ext cx="8678636" cy="5057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>
                <a:solidFill>
                  <a:schemeClr val="bg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31873" y="6356352"/>
            <a:ext cx="2057400" cy="365125"/>
          </a:xfrm>
        </p:spPr>
        <p:txBody>
          <a:bodyPr/>
          <a:lstStyle/>
          <a:p>
            <a:fld id="{CB1978B7-6A02-44B4-9821-5D8D3328359F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Marcador de contenido 2"/>
          <p:cNvSpPr>
            <a:spLocks noGrp="1"/>
          </p:cNvSpPr>
          <p:nvPr>
            <p:ph idx="13"/>
          </p:nvPr>
        </p:nvSpPr>
        <p:spPr>
          <a:xfrm>
            <a:off x="210637" y="949236"/>
            <a:ext cx="8678636" cy="6618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Rectángulo 6"/>
          <p:cNvSpPr/>
          <p:nvPr userDrawn="1"/>
        </p:nvSpPr>
        <p:spPr>
          <a:xfrm>
            <a:off x="210637" y="699296"/>
            <a:ext cx="8678636" cy="4571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Marcador de gráfico 4"/>
          <p:cNvSpPr>
            <a:spLocks noGrp="1"/>
          </p:cNvSpPr>
          <p:nvPr>
            <p:ph type="chart" sz="quarter" idx="14"/>
          </p:nvPr>
        </p:nvSpPr>
        <p:spPr>
          <a:xfrm>
            <a:off x="210638" y="2002971"/>
            <a:ext cx="4282678" cy="4206014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r>
              <a:rPr lang="es-ES" smtClean="0"/>
              <a:t>Haga clic en el icono para agregar un gráfico</a:t>
            </a:r>
            <a:endParaRPr lang="en-US" dirty="0"/>
          </a:p>
        </p:txBody>
      </p:sp>
      <p:sp>
        <p:nvSpPr>
          <p:cNvPr id="10" name="Marcador de gráfico 4"/>
          <p:cNvSpPr>
            <a:spLocks noGrp="1"/>
          </p:cNvSpPr>
          <p:nvPr>
            <p:ph type="chart" sz="quarter" idx="15"/>
          </p:nvPr>
        </p:nvSpPr>
        <p:spPr>
          <a:xfrm>
            <a:off x="4669973" y="2029097"/>
            <a:ext cx="4219301" cy="4179888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r>
              <a:rPr lang="es-ES" smtClean="0"/>
              <a:t>Haga clic en el icono para agregar un gráfico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197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5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10639" y="234497"/>
            <a:ext cx="8678636" cy="5057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>
                <a:solidFill>
                  <a:schemeClr val="bg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31873" y="6356352"/>
            <a:ext cx="2057400" cy="365125"/>
          </a:xfrm>
        </p:spPr>
        <p:txBody>
          <a:bodyPr/>
          <a:lstStyle/>
          <a:p>
            <a:fld id="{CB1978B7-6A02-44B4-9821-5D8D3328359F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ángulo 6"/>
          <p:cNvSpPr/>
          <p:nvPr userDrawn="1"/>
        </p:nvSpPr>
        <p:spPr>
          <a:xfrm>
            <a:off x="210637" y="699296"/>
            <a:ext cx="8678636" cy="4571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8200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978B7-6A02-44B4-9821-5D8D3328359F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ángulo 8"/>
          <p:cNvSpPr/>
          <p:nvPr userDrawn="1"/>
        </p:nvSpPr>
        <p:spPr>
          <a:xfrm>
            <a:off x="210637" y="699296"/>
            <a:ext cx="8678636" cy="4571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10108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5" r:id="rId5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1</a:t>
            </a:fld>
            <a:endParaRPr lang="en-US"/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1776406" y="2909716"/>
            <a:ext cx="5829300" cy="1514108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3900" b="1" dirty="0">
                <a:solidFill>
                  <a:schemeClr val="tx2"/>
                </a:solidFill>
              </a:rPr>
              <a:t>GOBIERNO DE MÉXICO</a:t>
            </a:r>
            <a:r>
              <a:rPr lang="es-MX" sz="3600" dirty="0">
                <a:solidFill>
                  <a:schemeClr val="tx2"/>
                </a:solidFill>
              </a:rPr>
              <a:t/>
            </a:r>
            <a:br>
              <a:rPr lang="es-MX" sz="3600" dirty="0">
                <a:solidFill>
                  <a:schemeClr val="tx2"/>
                </a:solidFill>
              </a:rPr>
            </a:br>
            <a:endParaRPr lang="es-MX" sz="3600" dirty="0" smtClean="0">
              <a:solidFill>
                <a:schemeClr val="tx2"/>
              </a:solidFill>
            </a:endParaRPr>
          </a:p>
          <a:p>
            <a:pPr algn="ctr"/>
            <a:r>
              <a:rPr lang="es-MX" sz="3600" b="1" dirty="0" smtClean="0">
                <a:solidFill>
                  <a:schemeClr val="tx2"/>
                </a:solidFill>
              </a:rPr>
              <a:t>POLÍTICA </a:t>
            </a:r>
            <a:r>
              <a:rPr lang="es-MX" sz="3600" b="1" dirty="0">
                <a:solidFill>
                  <a:schemeClr val="tx2"/>
                </a:solidFill>
              </a:rPr>
              <a:t>MIGRATORIA 2018-2024</a:t>
            </a:r>
            <a:r>
              <a:rPr lang="es-MX" sz="2100" dirty="0">
                <a:solidFill>
                  <a:schemeClr val="tx2"/>
                </a:solidFill>
              </a:rPr>
              <a:t/>
            </a:r>
            <a:br>
              <a:rPr lang="es-MX" sz="2100" dirty="0">
                <a:solidFill>
                  <a:schemeClr val="tx2"/>
                </a:solidFill>
              </a:rPr>
            </a:br>
            <a:endParaRPr lang="es-MX" sz="2100" dirty="0">
              <a:solidFill>
                <a:schemeClr val="tx2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2" y="65388"/>
            <a:ext cx="206692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4356388" y="5856910"/>
            <a:ext cx="4480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solidFill>
                  <a:schemeClr val="tx2"/>
                </a:solidFill>
              </a:rPr>
              <a:t>Ciudad de México, a 30 de enero de 2019</a:t>
            </a:r>
          </a:p>
        </p:txBody>
      </p:sp>
    </p:spTree>
    <p:extLst>
      <p:ext uri="{BB962C8B-B14F-4D97-AF65-F5344CB8AC3E}">
        <p14:creationId xmlns:p14="http://schemas.microsoft.com/office/powerpoint/2010/main" val="356467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PRINCIPIOS RECTORES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2</a:t>
            </a:fld>
            <a:endParaRPr lang="en-US"/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606233" y="1569177"/>
            <a:ext cx="7942619" cy="3901202"/>
          </a:xfrm>
        </p:spPr>
        <p:txBody>
          <a:bodyPr>
            <a:normAutofit/>
          </a:bodyPr>
          <a:lstStyle/>
          <a:p>
            <a:pPr algn="just"/>
            <a:r>
              <a:rPr lang="es-MX" sz="1950" dirty="0"/>
              <a:t>Se basa en un nuevo paradigma que privilegia el respeto pleno de los </a:t>
            </a:r>
            <a:r>
              <a:rPr lang="es-MX" sz="1950" dirty="0" smtClean="0"/>
              <a:t>Derechos Humanos y </a:t>
            </a:r>
            <a:r>
              <a:rPr lang="es-MX" sz="1950" dirty="0"/>
              <a:t>al desarrollo social y económico como sustento material de la movilidad de las personas.  </a:t>
            </a:r>
          </a:p>
          <a:p>
            <a:pPr marL="0" indent="0" algn="just">
              <a:buNone/>
            </a:pPr>
            <a:endParaRPr lang="es-MX" sz="1950" dirty="0"/>
          </a:p>
          <a:p>
            <a:pPr algn="just"/>
            <a:r>
              <a:rPr lang="es-MX" sz="1950" dirty="0"/>
              <a:t>Su instrumentación es intersectorial, internacional, intergubernamental y con vinculación social, en coherencia con la naturaleza multidimensional de los procesos migratorios. </a:t>
            </a:r>
          </a:p>
          <a:p>
            <a:pPr algn="just"/>
            <a:endParaRPr lang="es-MX" sz="1950" dirty="0"/>
          </a:p>
          <a:p>
            <a:pPr algn="just"/>
            <a:r>
              <a:rPr lang="es-MX" sz="1950" dirty="0"/>
              <a:t>Tendrá operación articulada de manera horizontal en el ámbito del gobierno federal; coordinada con los gobiernos estatales y municipios; además de cooperativa y solidaria con las organizaciones de la sociedad civil.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559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3</a:t>
            </a:fld>
            <a:endParaRPr lang="en-US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2325" b="1" dirty="0"/>
              <a:t>COMPONENTES PRINCIPALES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7" name="1 Título"/>
          <p:cNvSpPr txBox="1">
            <a:spLocks noGrp="1"/>
          </p:cNvSpPr>
          <p:nvPr>
            <p:ph idx="1"/>
          </p:nvPr>
        </p:nvSpPr>
        <p:spPr>
          <a:xfrm>
            <a:off x="1040524" y="1428750"/>
            <a:ext cx="6940769" cy="4279719"/>
          </a:xfrm>
          <a:prstGeom prst="rect">
            <a:avLst/>
          </a:prstGeom>
          <a:solidFill>
            <a:schemeClr val="tx2"/>
          </a:solidFill>
        </p:spPr>
        <p:txBody>
          <a:bodyPr vert="horz" lIns="68580" tIns="34290" rIns="68580" bIns="3429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700" b="1" dirty="0">
                <a:solidFill>
                  <a:schemeClr val="bg1"/>
                </a:solidFill>
              </a:rPr>
              <a:t>Derechos Humanos </a:t>
            </a:r>
          </a:p>
          <a:p>
            <a:pPr algn="l"/>
            <a:endParaRPr lang="es-MX" sz="2700" b="1" dirty="0">
              <a:solidFill>
                <a:schemeClr val="bg1"/>
              </a:solidFill>
            </a:endParaRPr>
          </a:p>
          <a:p>
            <a:pPr marL="428625" indent="-428625" algn="just">
              <a:buFont typeface="Arial" panose="020B0604020202020204" pitchFamily="34" charset="0"/>
              <a:buChar char="•"/>
            </a:pPr>
            <a:r>
              <a:rPr lang="es-MX" sz="2700" dirty="0">
                <a:solidFill>
                  <a:schemeClr val="bg1"/>
                </a:solidFill>
              </a:rPr>
              <a:t>Afirmación y respeto de los </a:t>
            </a:r>
            <a:r>
              <a:rPr lang="es-MX" sz="2700" dirty="0" smtClean="0">
                <a:solidFill>
                  <a:schemeClr val="bg1"/>
                </a:solidFill>
              </a:rPr>
              <a:t>Derechos Humanos de </a:t>
            </a:r>
            <a:r>
              <a:rPr lang="es-MX" sz="2700" dirty="0">
                <a:solidFill>
                  <a:schemeClr val="bg1"/>
                </a:solidFill>
              </a:rPr>
              <a:t>las personas migrantes en las instancias y procesos relacionados con su ingreso, presencia o salida del territorio nacional. </a:t>
            </a:r>
          </a:p>
          <a:p>
            <a:pPr marL="0" indent="0" algn="just"/>
            <a:endParaRPr lang="es-MX" sz="2700" dirty="0">
              <a:solidFill>
                <a:schemeClr val="bg1"/>
              </a:solidFill>
            </a:endParaRPr>
          </a:p>
          <a:p>
            <a:pPr marL="428625" indent="-428625" algn="just">
              <a:buFont typeface="Arial" panose="020B0604020202020204" pitchFamily="34" charset="0"/>
              <a:buChar char="•"/>
            </a:pPr>
            <a:r>
              <a:rPr lang="es-MX" sz="2700" dirty="0">
                <a:solidFill>
                  <a:schemeClr val="bg1"/>
                </a:solidFill>
              </a:rPr>
              <a:t>Promover que toda movilidad transcurra en cauces formales, con certidumbre y de manera identificada. </a:t>
            </a:r>
          </a:p>
          <a:p>
            <a:pPr marL="428625" indent="-428625" algn="just">
              <a:buFont typeface="Arial" panose="020B0604020202020204" pitchFamily="34" charset="0"/>
              <a:buChar char="•"/>
            </a:pPr>
            <a:endParaRPr lang="es-MX" sz="2700" dirty="0">
              <a:solidFill>
                <a:schemeClr val="bg1"/>
              </a:solidFill>
            </a:endParaRPr>
          </a:p>
          <a:p>
            <a:pPr marL="428625" indent="-428625" algn="just">
              <a:buFont typeface="Arial" panose="020B0604020202020204" pitchFamily="34" charset="0"/>
              <a:buChar char="•"/>
            </a:pPr>
            <a:r>
              <a:rPr lang="es-MX" sz="2700" dirty="0">
                <a:solidFill>
                  <a:schemeClr val="bg1"/>
                </a:solidFill>
              </a:rPr>
              <a:t>Preservar las políticas e instrumentos de estancia en México por razones humanitarias y de refugio en las situaciones necesarias.</a:t>
            </a:r>
          </a:p>
          <a:p>
            <a:pPr algn="l"/>
            <a:endParaRPr lang="es-MX" sz="2700" dirty="0"/>
          </a:p>
        </p:txBody>
      </p:sp>
      <p:sp>
        <p:nvSpPr>
          <p:cNvPr id="8" name="AutoShape 4" descr="Resultado de imagen para Derechos Humanos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sp>
        <p:nvSpPr>
          <p:cNvPr id="9" name="AutoShape 6" descr="https://i0.wp.com/contactohoy.com.mx/wp-content/uploads/2016/02/27410-logo-hr-ag04.jpg?resize=816%2C9999&amp;ssl=1"/>
          <p:cNvSpPr>
            <a:spLocks noChangeAspect="1" noChangeArrowheads="1"/>
          </p:cNvSpPr>
          <p:nvPr/>
        </p:nvSpPr>
        <p:spPr bwMode="auto">
          <a:xfrm>
            <a:off x="230981" y="8632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</p:spTree>
    <p:extLst>
      <p:ext uri="{BB962C8B-B14F-4D97-AF65-F5344CB8AC3E}">
        <p14:creationId xmlns:p14="http://schemas.microsoft.com/office/powerpoint/2010/main" val="233229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COMPONENTES PRINCIPALES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625" y="1569177"/>
            <a:ext cx="7886700" cy="443157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MX" sz="2100" b="1" dirty="0">
                <a:solidFill>
                  <a:schemeClr val="tx2"/>
                </a:solidFill>
              </a:rPr>
              <a:t>Modernización del Instituto Nacional de Migración</a:t>
            </a:r>
          </a:p>
          <a:p>
            <a:pPr marL="0" indent="0" algn="just">
              <a:buNone/>
            </a:pPr>
            <a:endParaRPr lang="es-MX" dirty="0"/>
          </a:p>
          <a:p>
            <a:pPr lvl="0" algn="just"/>
            <a:r>
              <a:rPr lang="es-MX" sz="1500" dirty="0"/>
              <a:t>Reformar reglamentos y procedimientos de los servicios migratorios para garantizar transparencia, certidumbre, legalidad, eficiencia y respeto de los </a:t>
            </a:r>
            <a:r>
              <a:rPr lang="es-MX" sz="1500" dirty="0" smtClean="0"/>
              <a:t>Derechos Humanos.</a:t>
            </a:r>
          </a:p>
          <a:p>
            <a:pPr marL="0" lvl="0" indent="0" algn="just">
              <a:buNone/>
            </a:pPr>
            <a:r>
              <a:rPr lang="es-MX" sz="1500" dirty="0" smtClean="0"/>
              <a:t> </a:t>
            </a:r>
            <a:endParaRPr lang="es-MX" sz="1500" dirty="0"/>
          </a:p>
          <a:p>
            <a:pPr lvl="0" algn="just"/>
            <a:r>
              <a:rPr lang="es-MX" sz="1500" dirty="0"/>
              <a:t>Reforma de los procedimientos de presentación, aseguramiento, alojamiento y retorno de extranjeros en condición irregular, con criterios estrictos de debido proceso. </a:t>
            </a:r>
            <a:endParaRPr lang="es-MX" sz="1500" dirty="0" smtClean="0"/>
          </a:p>
          <a:p>
            <a:pPr lvl="0" algn="just"/>
            <a:endParaRPr lang="es-MX" sz="1500" dirty="0"/>
          </a:p>
          <a:p>
            <a:pPr lvl="0" algn="just"/>
            <a:r>
              <a:rPr lang="es-MX" sz="1500" dirty="0"/>
              <a:t>Mejoramiento de las capacidades de generación de recursos propios y mejora de su programa de gasto. </a:t>
            </a:r>
            <a:endParaRPr lang="es-MX" sz="1500" dirty="0" smtClean="0"/>
          </a:p>
          <a:p>
            <a:pPr lvl="0" algn="just"/>
            <a:endParaRPr lang="es-MX" sz="1500" dirty="0"/>
          </a:p>
          <a:p>
            <a:pPr lvl="0" algn="just"/>
            <a:r>
              <a:rPr lang="es-MX" sz="1500" dirty="0"/>
              <a:t>Adecuación de los espacios, procedimientos y especialización del personal para ofrecer una imagen de calidez, calidad, cultura y herencia histórica, en los aeropuertos y en puertos marinos y fronterizos. </a:t>
            </a:r>
            <a:endParaRPr lang="es-MX" sz="1500" dirty="0" smtClean="0"/>
          </a:p>
          <a:p>
            <a:pPr lvl="0" algn="just"/>
            <a:endParaRPr lang="es-MX" sz="1500" dirty="0"/>
          </a:p>
          <a:p>
            <a:pPr lvl="0" algn="just"/>
            <a:r>
              <a:rPr lang="es-MX" sz="1500" dirty="0"/>
              <a:t>Consolidar al INAMI como institución de servicios migratorios y de promoción del desarrollo nacional.</a:t>
            </a: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COMPONENTES PRINCIPALES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4114" y="1569177"/>
            <a:ext cx="4593056" cy="3901202"/>
          </a:xfrm>
          <a:solidFill>
            <a:schemeClr val="tx2"/>
          </a:solidFill>
        </p:spPr>
        <p:txBody>
          <a:bodyPr/>
          <a:lstStyle/>
          <a:p>
            <a:pPr marL="0" indent="0">
              <a:buNone/>
            </a:pPr>
            <a:r>
              <a:rPr lang="es-MX" sz="2700" b="1" dirty="0">
                <a:solidFill>
                  <a:schemeClr val="bg1"/>
                </a:solidFill>
              </a:rPr>
              <a:t>Fortalecimiento de la COMAR</a:t>
            </a:r>
            <a:r>
              <a:rPr lang="es-MX" sz="2700" dirty="0">
                <a:solidFill>
                  <a:schemeClr val="bg1"/>
                </a:solidFill>
              </a:rPr>
              <a:t> </a:t>
            </a:r>
          </a:p>
          <a:p>
            <a:pPr marL="0" indent="0">
              <a:buNone/>
            </a:pPr>
            <a:endParaRPr lang="es-MX" sz="1500" dirty="0">
              <a:solidFill>
                <a:schemeClr val="bg1"/>
              </a:solidFill>
            </a:endParaRPr>
          </a:p>
          <a:p>
            <a:pPr lvl="0" algn="just"/>
            <a:r>
              <a:rPr lang="es-MX" sz="1800" dirty="0">
                <a:solidFill>
                  <a:schemeClr val="bg1"/>
                </a:solidFill>
              </a:rPr>
              <a:t>La Comisión Mexicana de Ayuda a Refugiados incrementará sus capacidades operativas para la recepción, procesamiento y resolución de las solicitudes de refugio y protección complementaria, cumpliendo parámetros globales y mejorará su coordinación con organismos nacionales e internacionales.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5</a:t>
            </a:fld>
            <a:endParaRPr lang="en-US"/>
          </a:p>
        </p:txBody>
      </p:sp>
      <p:pic>
        <p:nvPicPr>
          <p:cNvPr id="3074" name="Picture 2" descr="https://pbs.twimg.com/media/DxtvX-QUwAAkRB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188" y="1730918"/>
            <a:ext cx="3202217" cy="159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Resultado de imagen para acnur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sp>
        <p:nvSpPr>
          <p:cNvPr id="8" name="AutoShape 6" descr="Resultado de imagen para acnur"/>
          <p:cNvSpPr>
            <a:spLocks noChangeAspect="1" noChangeArrowheads="1"/>
          </p:cNvSpPr>
          <p:nvPr/>
        </p:nvSpPr>
        <p:spPr bwMode="auto">
          <a:xfrm>
            <a:off x="230981" y="8632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pic>
        <p:nvPicPr>
          <p:cNvPr id="3081" name="Picture 9" descr="http://www.acnur.org/assets/img/unhcr-logo-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276" y="3582214"/>
            <a:ext cx="2764631" cy="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Inici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592" y="4382378"/>
            <a:ext cx="1928813" cy="93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32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COMPONENTES PRINCIPALES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0783" y="1111977"/>
            <a:ext cx="5660339" cy="5145131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s-MX" sz="2475" dirty="0"/>
              <a:t>Mexicanos en Estados Unidos</a:t>
            </a:r>
          </a:p>
          <a:p>
            <a:pPr marL="0" indent="0" algn="just">
              <a:buNone/>
            </a:pPr>
            <a:endParaRPr lang="es-MX" sz="2100" dirty="0" smtClean="0"/>
          </a:p>
          <a:p>
            <a:pPr lvl="0" algn="just"/>
            <a:r>
              <a:rPr lang="es-MX" sz="2100" dirty="0"/>
              <a:t>Integrar en las cuentas nacionales, en los diagnósticos y en las estrategias de desarrollo a la población mexicana en el extranjero. </a:t>
            </a:r>
          </a:p>
          <a:p>
            <a:pPr lvl="0" algn="just"/>
            <a:r>
              <a:rPr lang="es-MX" sz="2100" dirty="0"/>
              <a:t>Promover redes comerciales, financieras y productivas relacionadas con la población mexicana en los Estados Unidos. </a:t>
            </a:r>
          </a:p>
          <a:p>
            <a:pPr lvl="0" algn="just"/>
            <a:r>
              <a:rPr lang="es-MX" sz="2100" dirty="0"/>
              <a:t>Homologar la validación y sistemas de certificación educativa y de capacitación técnica entre México y los Estados Unidos</a:t>
            </a:r>
            <a:r>
              <a:rPr lang="es-MX" sz="2100" dirty="0" smtClean="0"/>
              <a:t>.</a:t>
            </a:r>
          </a:p>
          <a:p>
            <a:pPr lvl="0" algn="just"/>
            <a:r>
              <a:rPr lang="es-MX" sz="2100" dirty="0" smtClean="0"/>
              <a:t>Instrumentar </a:t>
            </a:r>
            <a:r>
              <a:rPr lang="es-MX" sz="2100" dirty="0"/>
              <a:t>programas de encuentro cultural y artístico entre los mexicanos dentro y fuera del territorio</a:t>
            </a:r>
            <a:r>
              <a:rPr lang="es-MX" sz="2100" dirty="0" smtClean="0"/>
              <a:t>.</a:t>
            </a:r>
            <a:endParaRPr lang="es-MX" sz="2100" dirty="0"/>
          </a:p>
          <a:p>
            <a:pPr lvl="0" algn="just"/>
            <a:r>
              <a:rPr lang="es-MX" sz="2100" dirty="0"/>
              <a:t>Implementar un programa para la recepción de las personas deportadas, así como programas de inclusión social para esta población y personas de retorno voluntario. </a:t>
            </a:r>
          </a:p>
          <a:p>
            <a:pPr lvl="0" algn="just"/>
            <a:r>
              <a:rPr lang="es-MX" sz="2100" dirty="0"/>
              <a:t>Reformar la normatividad y procedimientos administrativos de las instituciones del Estado que impliquen un trato discriminatorio para la población mexicana de retorno a </a:t>
            </a:r>
            <a:r>
              <a:rPr lang="es-MX" sz="2100" dirty="0" smtClean="0"/>
              <a:t>México.</a:t>
            </a:r>
            <a:endParaRPr lang="es-MX" sz="21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6</a:t>
            </a:fld>
            <a:endParaRPr lang="en-US"/>
          </a:p>
        </p:txBody>
      </p:sp>
      <p:pic>
        <p:nvPicPr>
          <p:cNvPr id="1028" name="Picture 4" descr="Â¡MÃ©xico te espera con los brazos abiertos!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19"/>
          <a:stretch/>
        </p:blipFill>
        <p:spPr bwMode="auto">
          <a:xfrm>
            <a:off x="6552314" y="1583563"/>
            <a:ext cx="2209373" cy="153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2" t="36666" r="30749" b="16069"/>
          <a:stretch/>
        </p:blipFill>
        <p:spPr bwMode="auto">
          <a:xfrm>
            <a:off x="6552314" y="3540878"/>
            <a:ext cx="2266643" cy="1880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18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COMPONENTES PRINCIPALES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7</a:t>
            </a:fld>
            <a:endParaRPr lang="en-US"/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758237" y="1255664"/>
            <a:ext cx="4809623" cy="4787176"/>
          </a:xfrm>
          <a:solidFill>
            <a:schemeClr val="accent2"/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s-MX" sz="2100" b="1" dirty="0">
                <a:solidFill>
                  <a:schemeClr val="bg1"/>
                </a:solidFill>
              </a:rPr>
              <a:t>Renovación del diálogo con los Estados Unidos</a:t>
            </a:r>
            <a:endParaRPr lang="es-MX" sz="21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es-MX" dirty="0">
              <a:solidFill>
                <a:schemeClr val="bg1"/>
              </a:solidFill>
            </a:endParaRPr>
          </a:p>
          <a:p>
            <a:pPr lvl="0" algn="just"/>
            <a:r>
              <a:rPr lang="es-MX" sz="1800" dirty="0">
                <a:solidFill>
                  <a:schemeClr val="bg1"/>
                </a:solidFill>
              </a:rPr>
              <a:t>Privilegiar los acuerdos relacionados con iniciativas de desarrollo, reconociendo que es la base estructural de la migración. </a:t>
            </a:r>
          </a:p>
          <a:p>
            <a:pPr marL="0" indent="0" algn="just">
              <a:buNone/>
            </a:pPr>
            <a:endParaRPr lang="es-MX" sz="1800" dirty="0">
              <a:solidFill>
                <a:schemeClr val="bg1"/>
              </a:solidFill>
            </a:endParaRPr>
          </a:p>
          <a:p>
            <a:pPr lvl="0" algn="just"/>
            <a:r>
              <a:rPr lang="es-MX" sz="1800" dirty="0">
                <a:solidFill>
                  <a:schemeClr val="bg1"/>
                </a:solidFill>
              </a:rPr>
              <a:t>Dirigir recursos económicos para acciones de amplio impacto social, en el sur de México y en los países del norte de Centroamérica. </a:t>
            </a:r>
          </a:p>
          <a:p>
            <a:pPr marL="0" indent="0" algn="just">
              <a:buNone/>
            </a:pPr>
            <a:endParaRPr lang="es-MX" sz="1800" dirty="0">
              <a:solidFill>
                <a:schemeClr val="bg1"/>
              </a:solidFill>
            </a:endParaRPr>
          </a:p>
          <a:p>
            <a:pPr lvl="0" algn="just"/>
            <a:r>
              <a:rPr lang="es-MX" sz="1800" dirty="0">
                <a:solidFill>
                  <a:schemeClr val="bg1"/>
                </a:solidFill>
              </a:rPr>
              <a:t>Lograr un nuevo diálogo que determine un marco de cooperación en la relación de México con los Estados Unidos.</a:t>
            </a:r>
          </a:p>
          <a:p>
            <a:pPr lvl="0" algn="just"/>
            <a:endParaRPr lang="es-MX" sz="1800" dirty="0">
              <a:solidFill>
                <a:schemeClr val="bg1"/>
              </a:solidFill>
            </a:endParaRPr>
          </a:p>
          <a:p>
            <a:pPr lvl="0" algn="just"/>
            <a:r>
              <a:rPr lang="es-MX" sz="1800" dirty="0">
                <a:solidFill>
                  <a:schemeClr val="bg1"/>
                </a:solidFill>
              </a:rPr>
              <a:t>Fortalecer las acciones para promover la regularización de los mexicanos en los Estados Unidos; las gestiones relativas a la reunificación familiar en el caso de personas repatriadas; y las opciones relacionadas con la movilidad laboral regular.</a:t>
            </a:r>
          </a:p>
          <a:p>
            <a:endParaRPr lang="es-MX" dirty="0"/>
          </a:p>
        </p:txBody>
      </p:sp>
      <p:pic>
        <p:nvPicPr>
          <p:cNvPr id="2054" name="Picture 6" descr="Resultado de imagen para MÃ©xico Estados Unidos sego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08" y="2600160"/>
            <a:ext cx="2911015" cy="172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42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COMPONENTES PRINCIPALES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8</a:t>
            </a:fld>
            <a:endParaRPr lang="en-US"/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45281" y="1569177"/>
            <a:ext cx="4632681" cy="44528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MX" sz="2100" b="1" dirty="0">
                <a:solidFill>
                  <a:schemeClr val="tx2"/>
                </a:solidFill>
              </a:rPr>
              <a:t>Renovación del diálogo con Guatemala, Honduras y El Salvador</a:t>
            </a:r>
            <a:endParaRPr lang="es-MX" sz="21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s-MX" dirty="0"/>
          </a:p>
          <a:p>
            <a:pPr lvl="0" algn="just"/>
            <a:r>
              <a:rPr lang="es-MX" sz="1800" dirty="0"/>
              <a:t>Privilegiar el diálogo dirigido hacia iniciativas de cooperación para al desarrollo económico y social, junto con apoyos para la modernización institucional. </a:t>
            </a:r>
          </a:p>
          <a:p>
            <a:pPr lvl="0" algn="just"/>
            <a:endParaRPr lang="es-MX" sz="1800" dirty="0"/>
          </a:p>
          <a:p>
            <a:pPr lvl="0" algn="just"/>
            <a:r>
              <a:rPr lang="es-MX" sz="1800" dirty="0"/>
              <a:t>Concretar un Plan de Desarrollo Integral y en inversiones de amplia escala, ya comprometidas, que contribuirán a aliviar los factores estructurales de la migración. </a:t>
            </a:r>
          </a:p>
          <a:p>
            <a:pPr marL="0" indent="0" algn="just">
              <a:buNone/>
            </a:pPr>
            <a:endParaRPr lang="es-MX" sz="1800" dirty="0"/>
          </a:p>
          <a:p>
            <a:pPr lvl="0" algn="just"/>
            <a:r>
              <a:rPr lang="es-MX" sz="1800" dirty="0"/>
              <a:t>Instrumentar programas de facilitación comercial entre México y los países del norte de Centroamérica, como una palanca adicional de desarrollo económico y social.</a:t>
            </a:r>
          </a:p>
          <a:p>
            <a:endParaRPr lang="es-MX" dirty="0"/>
          </a:p>
        </p:txBody>
      </p:sp>
      <p:sp>
        <p:nvSpPr>
          <p:cNvPr id="6" name="AutoShape 2" descr="Resultado de imagen para guatemala bandera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702" y="3087541"/>
            <a:ext cx="1142579" cy="66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5" descr="Resultado de imagen para honduras bandera"/>
          <p:cNvSpPr>
            <a:spLocks noChangeAspect="1" noChangeArrowheads="1"/>
          </p:cNvSpPr>
          <p:nvPr/>
        </p:nvSpPr>
        <p:spPr bwMode="auto">
          <a:xfrm>
            <a:off x="230981" y="8632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64" y="4135440"/>
            <a:ext cx="1265183" cy="706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8" descr="Resultado de imagen para el salvador bandera"/>
          <p:cNvSpPr>
            <a:spLocks noChangeAspect="1" noChangeArrowheads="1"/>
          </p:cNvSpPr>
          <p:nvPr/>
        </p:nvSpPr>
        <p:spPr bwMode="auto">
          <a:xfrm>
            <a:off x="345281" y="9775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680" y="3087541"/>
            <a:ext cx="1060876" cy="65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107" y="1912459"/>
            <a:ext cx="1337740" cy="765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469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COMPONENTES PRINCIPALES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13845" y="1240971"/>
            <a:ext cx="4682359" cy="4990012"/>
          </a:xfrm>
          <a:solidFill>
            <a:schemeClr val="tx2"/>
          </a:solidFill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1800" b="1" dirty="0">
                <a:solidFill>
                  <a:schemeClr val="bg1"/>
                </a:solidFill>
              </a:rPr>
              <a:t>Desarrollo del sureste y frontera sur de México</a:t>
            </a:r>
            <a:endParaRPr lang="es-MX" sz="18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es-MX" sz="1500" dirty="0" smtClean="0">
              <a:solidFill>
                <a:schemeClr val="bg1"/>
              </a:solidFill>
            </a:endParaRPr>
          </a:p>
          <a:p>
            <a:pPr algn="just"/>
            <a:r>
              <a:rPr lang="es-MX" sz="1500" dirty="0" smtClean="0">
                <a:solidFill>
                  <a:schemeClr val="bg1"/>
                </a:solidFill>
              </a:rPr>
              <a:t>Fomentar </a:t>
            </a:r>
            <a:r>
              <a:rPr lang="es-MX" sz="1500" dirty="0">
                <a:solidFill>
                  <a:schemeClr val="bg1"/>
                </a:solidFill>
              </a:rPr>
              <a:t>en la región sureste de México y a la frontera sur el desarrollo social y económico, para sí mismos y además articulados con el norte de Centroamérica a través del comercio, turismo y movilidad laboral. </a:t>
            </a:r>
          </a:p>
          <a:p>
            <a:pPr marL="0" indent="0" algn="just">
              <a:buNone/>
            </a:pPr>
            <a:endParaRPr lang="es-MX" sz="1500" dirty="0">
              <a:solidFill>
                <a:schemeClr val="bg1"/>
              </a:solidFill>
            </a:endParaRPr>
          </a:p>
          <a:p>
            <a:pPr algn="just"/>
            <a:r>
              <a:rPr lang="es-MX" sz="1500" dirty="0">
                <a:solidFill>
                  <a:schemeClr val="bg1"/>
                </a:solidFill>
              </a:rPr>
              <a:t>Se instrumenta este objetivo mediante programas de alto impacto como son: Tren Maya, Refinería Dos Bocas (Paraíso Tabasco), Corredor </a:t>
            </a:r>
            <a:r>
              <a:rPr lang="es-MX" sz="1500" dirty="0" err="1">
                <a:solidFill>
                  <a:schemeClr val="bg1"/>
                </a:solidFill>
              </a:rPr>
              <a:t>Transítsmico</a:t>
            </a:r>
            <a:r>
              <a:rPr lang="es-MX" sz="1500" dirty="0">
                <a:solidFill>
                  <a:schemeClr val="bg1"/>
                </a:solidFill>
              </a:rPr>
              <a:t> y el Programa de Desarrollo Regional Frontera Sur. </a:t>
            </a:r>
          </a:p>
          <a:p>
            <a:pPr marL="0" indent="0" algn="just">
              <a:buNone/>
            </a:pPr>
            <a:endParaRPr lang="es-MX" sz="1500" dirty="0">
              <a:solidFill>
                <a:schemeClr val="bg1"/>
              </a:solidFill>
            </a:endParaRPr>
          </a:p>
          <a:p>
            <a:pPr algn="just"/>
            <a:r>
              <a:rPr lang="es-MX" sz="1500" dirty="0">
                <a:solidFill>
                  <a:schemeClr val="bg1"/>
                </a:solidFill>
              </a:rPr>
              <a:t>El complemento son iniciativas de inversión en infraestructura para mejorar la calidad de vida y el ordenamiento territorial en los principales municipios receptores de migración internacional en la frontera sur.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9</a:t>
            </a:fld>
            <a:endParaRPr lang="en-US"/>
          </a:p>
        </p:txBody>
      </p:sp>
      <p:pic>
        <p:nvPicPr>
          <p:cNvPr id="8196" name="Picture 4" descr="https://i1.wp.com/noticieros.televisa.com/wp-content/uploads/2018/09/posible-ruta-del-tren-maya.jpg?resize=970%2C474&amp;quality=95&amp;ssl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049" y="2107693"/>
            <a:ext cx="3109748" cy="169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60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COMPONENTES PRINCIPALES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10</a:t>
            </a:fld>
            <a:endParaRPr lang="en-US"/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425734" y="1255667"/>
            <a:ext cx="5356334" cy="50014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1800" b="1" dirty="0">
                <a:solidFill>
                  <a:schemeClr val="tx2"/>
                </a:solidFill>
              </a:rPr>
              <a:t>Estrategias para una movilidad segura, ordenada y regular desde Centroamérica</a:t>
            </a:r>
            <a:endParaRPr lang="es-MX" sz="18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s-MX" sz="1500" dirty="0" smtClean="0"/>
          </a:p>
          <a:p>
            <a:pPr lvl="0" algn="just"/>
            <a:r>
              <a:rPr lang="es-MX" sz="1500" dirty="0" smtClean="0"/>
              <a:t>Ajustar los criterios vigentes para la emisión de visas de turismo y actividades compatibles, por las embajadas y consulados de México en los países de Centroamérica.</a:t>
            </a:r>
          </a:p>
          <a:p>
            <a:pPr marL="0" indent="0" algn="just">
              <a:buNone/>
            </a:pPr>
            <a:endParaRPr lang="es-MX" sz="1500" dirty="0" smtClean="0"/>
          </a:p>
          <a:p>
            <a:pPr lvl="0" algn="just"/>
            <a:r>
              <a:rPr lang="es-MX" sz="1500" dirty="0" smtClean="0"/>
              <a:t>La actual norma denominada Tarjeta de Trabajador Fronterizo, para nacionales de Guatemala y Belice, ampliará su ámbito territorial para incluir a El Salvador y Honduras. Los estados receptores incluyen Chiapas, Oaxaca, Campeche, Tabasco, Quintana Roo y Yucatán.</a:t>
            </a:r>
          </a:p>
          <a:p>
            <a:pPr marL="0" indent="0" algn="just">
              <a:buNone/>
            </a:pPr>
            <a:endParaRPr lang="es-MX" sz="1500" dirty="0" smtClean="0"/>
          </a:p>
          <a:p>
            <a:pPr lvl="0" algn="just"/>
            <a:r>
              <a:rPr lang="es-MX" sz="1500" dirty="0" smtClean="0"/>
              <a:t>La actual Tarjeta de Visitante Regional, para nacionales de Guatemala y Belice, se hará extensiva a Honduras y El Salvador. Los estados receptores de este intercambio regional son Oaxaca, Yucatán, Chiapas, Campeche, Quintana Roo y Tabasco. La duración de la visita se extiende de 7 días a 15 días naturales.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48" y="2924686"/>
            <a:ext cx="2541740" cy="1663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38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COMPONENTES PRINCIPALES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11</a:t>
            </a:fld>
            <a:endParaRPr lang="en-US"/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210638" y="1569177"/>
            <a:ext cx="4270711" cy="4544240"/>
          </a:xfrm>
          <a:solidFill>
            <a:schemeClr val="tx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100" b="1" dirty="0">
                <a:solidFill>
                  <a:schemeClr val="bg1"/>
                </a:solidFill>
              </a:rPr>
              <a:t>Regularización de extranjeros e inmigración</a:t>
            </a:r>
            <a:endParaRPr lang="es-MX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MX" dirty="0">
              <a:solidFill>
                <a:schemeClr val="bg1"/>
              </a:solidFill>
            </a:endParaRPr>
          </a:p>
          <a:p>
            <a:pPr lvl="0" algn="just"/>
            <a:r>
              <a:rPr lang="es-MX" sz="1800" dirty="0">
                <a:solidFill>
                  <a:schemeClr val="bg1"/>
                </a:solidFill>
              </a:rPr>
              <a:t>Instrumentar un programa continuo de regularización de extranjeros en México, para favorecer su inclusión social y económica, además de potenciar su contribución al desarrollo del país. </a:t>
            </a:r>
          </a:p>
          <a:p>
            <a:pPr lvl="0" algn="just"/>
            <a:endParaRPr lang="es-MX" sz="1800" dirty="0">
              <a:solidFill>
                <a:schemeClr val="bg1"/>
              </a:solidFill>
            </a:endParaRPr>
          </a:p>
          <a:p>
            <a:pPr lvl="0" algn="just"/>
            <a:r>
              <a:rPr lang="es-MX" sz="1800" dirty="0">
                <a:solidFill>
                  <a:schemeClr val="bg1"/>
                </a:solidFill>
              </a:rPr>
              <a:t>Implementar un programa de inmigración de extranjeros y retorno de mexicanos con alta formación y especialización científica, técnica, profesional y artística.</a:t>
            </a:r>
          </a:p>
          <a:p>
            <a:endParaRPr lang="es-MX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3" t="27402" r="31034" b="34713"/>
          <a:stretch/>
        </p:blipFill>
        <p:spPr bwMode="auto">
          <a:xfrm>
            <a:off x="5285389" y="2091133"/>
            <a:ext cx="2979683" cy="2005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01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9550" y="2402931"/>
            <a:ext cx="8678636" cy="505732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900" dirty="0" smtClean="0">
                <a:solidFill>
                  <a:schemeClr val="tx2"/>
                </a:solidFill>
              </a:rPr>
              <a:t>www.gob.mx/segob</a:t>
            </a:r>
            <a:r>
              <a:rPr lang="es-MX" sz="3900" dirty="0" smtClean="0">
                <a:solidFill>
                  <a:schemeClr val="tx2"/>
                </a:solidFill>
              </a:rPr>
              <a:t/>
            </a:r>
            <a:br>
              <a:rPr lang="es-MX" sz="3900" dirty="0" smtClean="0">
                <a:solidFill>
                  <a:schemeClr val="tx2"/>
                </a:solidFill>
              </a:rPr>
            </a:br>
            <a:r>
              <a:rPr lang="es-MX" sz="3900" dirty="0">
                <a:solidFill>
                  <a:schemeClr val="tx2"/>
                </a:solidFill>
              </a:rPr>
              <a:t/>
            </a:r>
            <a:br>
              <a:rPr lang="es-MX" sz="3900" dirty="0">
                <a:solidFill>
                  <a:schemeClr val="tx2"/>
                </a:solidFill>
              </a:rPr>
            </a:br>
            <a:r>
              <a:rPr lang="es-MX" sz="3600" dirty="0" smtClean="0">
                <a:solidFill>
                  <a:schemeClr val="tx2"/>
                </a:solidFill>
              </a:rPr>
              <a:t>www.politicamigratoria.gob.mx</a:t>
            </a:r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78B7-6A02-44B4-9821-5D8D3328359F}" type="slidenum">
              <a:rPr lang="en-US" smtClean="0"/>
              <a:t>12</a:t>
            </a:fld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692" y="4588981"/>
            <a:ext cx="2968702" cy="94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Gob19-24">
      <a:dk1>
        <a:sysClr val="windowText" lastClr="000000"/>
      </a:dk1>
      <a:lt1>
        <a:sysClr val="window" lastClr="FFFFFF"/>
      </a:lt1>
      <a:dk2>
        <a:srgbClr val="9D2449"/>
      </a:dk2>
      <a:lt2>
        <a:srgbClr val="D4C19C"/>
      </a:lt2>
      <a:accent1>
        <a:srgbClr val="621132"/>
      </a:accent1>
      <a:accent2>
        <a:srgbClr val="9D2449"/>
      </a:accent2>
      <a:accent3>
        <a:srgbClr val="13322B"/>
      </a:accent3>
      <a:accent4>
        <a:srgbClr val="56242A"/>
      </a:accent4>
      <a:accent5>
        <a:srgbClr val="B38E5D"/>
      </a:accent5>
      <a:accent6>
        <a:srgbClr val="D4C19C"/>
      </a:accent6>
      <a:hlink>
        <a:srgbClr val="0563C1"/>
      </a:hlink>
      <a:folHlink>
        <a:srgbClr val="FFFFFF"/>
      </a:folHlink>
    </a:clrScheme>
    <a:fontScheme name="Gob 2019-2024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528E7037-0C8F-4D8C-A0D6-0F148E3FA673}" vid="{5FA74BA6-05A0-43ED-8608-ACA5D07D012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Plantilla_Ppt2</Template>
  <TotalTime>1456</TotalTime>
  <Words>880</Words>
  <Application>Microsoft Office PowerPoint</Application>
  <PresentationFormat>Presentación en pantalla (4:3)</PresentationFormat>
  <Paragraphs>100</Paragraphs>
  <Slides>12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Montserrat</vt:lpstr>
      <vt:lpstr>Montserrat ExtraBold</vt:lpstr>
      <vt:lpstr>Tema de Office</vt:lpstr>
      <vt:lpstr>Presentación de PowerPoint</vt:lpstr>
      <vt:lpstr>PRINCIPIOS RECTORES</vt:lpstr>
      <vt:lpstr>COMPONENTES PRINCIPALES </vt:lpstr>
      <vt:lpstr>COMPONENTES PRINCIPALES</vt:lpstr>
      <vt:lpstr>COMPONENTES PRINCIPALES</vt:lpstr>
      <vt:lpstr>COMPONENTES PRINCIPALES</vt:lpstr>
      <vt:lpstr>COMPONENTES PRINCIPALES</vt:lpstr>
      <vt:lpstr>COMPONENTES PRINCIPALES</vt:lpstr>
      <vt:lpstr>COMPONENTES PRINCIPALES</vt:lpstr>
      <vt:lpstr>COMPONENTES PRINCIPALES</vt:lpstr>
      <vt:lpstr>COMPONENTES PRINCIPALES</vt:lpstr>
      <vt:lpstr>www.gob.mx/segob  www.politicamigratoria.gob.mx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Nacional de Desarrollo 2019-2024</dc:title>
  <dc:creator>Eva González</dc:creator>
  <cp:lastModifiedBy>Hernández Camarillo Jonathan Gerardo</cp:lastModifiedBy>
  <cp:revision>166</cp:revision>
  <cp:lastPrinted>2019-01-25T13:40:09Z</cp:lastPrinted>
  <dcterms:created xsi:type="dcterms:W3CDTF">2019-01-23T01:08:04Z</dcterms:created>
  <dcterms:modified xsi:type="dcterms:W3CDTF">2019-01-28T23:58:14Z</dcterms:modified>
</cp:coreProperties>
</file>