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8"/>
  </p:notesMasterIdLst>
  <p:handoutMasterIdLst>
    <p:handoutMasterId r:id="rId9"/>
  </p:handoutMasterIdLst>
  <p:sldIdLst>
    <p:sldId id="354" r:id="rId3"/>
    <p:sldId id="356" r:id="rId4"/>
    <p:sldId id="283" r:id="rId5"/>
    <p:sldId id="281" r:id="rId6"/>
    <p:sldId id="355" r:id="rId7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cia González Jesús Elias" initials="GGJE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3F4C"/>
    <a:srgbClr val="C55A11"/>
    <a:srgbClr val="660066"/>
    <a:srgbClr val="CCCCFF"/>
    <a:srgbClr val="CC99FF"/>
    <a:srgbClr val="9D203E"/>
    <a:srgbClr val="62152C"/>
    <a:srgbClr val="DFD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433" autoAdjust="0"/>
  </p:normalViewPr>
  <p:slideViewPr>
    <p:cSldViewPr snapToGrid="0">
      <p:cViewPr varScale="1">
        <p:scale>
          <a:sx n="69" d="100"/>
          <a:sy n="69" d="100"/>
        </p:scale>
        <p:origin x="-69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89BD5E-3CF7-4302-9910-1B54182B3B5C}" type="doc">
      <dgm:prSet loTypeId="urn:microsoft.com/office/officeart/2005/8/layout/arrow2" loCatId="process" qsTypeId="urn:microsoft.com/office/officeart/2005/8/quickstyle/3d4" qsCatId="3D" csTypeId="urn:microsoft.com/office/officeart/2005/8/colors/colorful1" csCatId="colorful" phldr="1"/>
      <dgm:spPr/>
    </dgm:pt>
    <dgm:pt modelId="{3EBD2FA9-7DB3-453F-A3BB-DDE86CB62CB7}">
      <dgm:prSet phldrT="[Texto]" custT="1"/>
      <dgm:spPr>
        <a:xfrm>
          <a:off x="971597" y="4013049"/>
          <a:ext cx="1393357" cy="128508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MX" sz="1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Analizar la vinculación de las acciones desarrolladas por la Entidad con la política migratoria federal</a:t>
          </a:r>
          <a:endParaRPr lang="es-MX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3837AFE-6D7B-4CF4-8691-1E8362F7D190}" type="parTrans" cxnId="{DA8E5EEC-2283-4F95-B1C9-0A047A7A2B46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7FD06-7522-450F-BD5A-98D80397F69F}" type="sibTrans" cxnId="{DA8E5EEC-2283-4F95-B1C9-0A047A7A2B46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BDD1E-C85E-4E72-AC7C-96FDFD18F130}">
      <dgm:prSet phldrT="[Texto]"/>
      <dgm:spPr/>
      <dgm:t>
        <a:bodyPr/>
        <a:lstStyle/>
        <a:p>
          <a:endParaRPr lang="es-MX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F623B8-B67C-49D4-8F85-FD84580207F2}" type="parTrans" cxnId="{DA75E7F4-D637-4FF8-BD1B-A0F13D0BF8AF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EE1D90-7A66-4458-9DC9-DD003191FB50}" type="sibTrans" cxnId="{DA75E7F4-D637-4FF8-BD1B-A0F13D0BF8AF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C9FBAD-7CC2-45F4-9C26-656408C64905}">
      <dgm:prSet phldrT="[Texto]"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7DAB0A-E012-46C9-A540-D3FF57EAC2A3}" type="parTrans" cxnId="{6C5508B1-9C6D-4306-97AA-ED48C4506C41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577B0B-32C4-4EE3-B5B7-82B7178B0F2B}" type="sibTrans" cxnId="{6C5508B1-9C6D-4306-97AA-ED48C4506C41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E2F79-DC03-45BD-8125-99988E9F5876}">
      <dgm:prSet custT="1"/>
      <dgm:spPr>
        <a:xfrm>
          <a:off x="2339755" y="2944125"/>
          <a:ext cx="1362085" cy="222207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MX" sz="1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Fortalecer las atribuciones concurrentes de las instituciones  en el ámbito local en materia de protección e integración</a:t>
          </a:r>
          <a:r>
            <a:rPr lang="es-MX" sz="15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  <a:endParaRPr lang="es-MX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89D0C9BE-4E85-4D60-9B1E-CDFBC68160E3}" type="parTrans" cxnId="{5B433C0E-2DE5-4ED2-B3AE-F8BC2DF10852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086C21-97D9-4717-BB76-5B30A942F8A0}" type="sibTrans" cxnId="{5B433C0E-2DE5-4ED2-B3AE-F8BC2DF10852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53ABE4-5BFC-46DC-B522-70D0C2560708}">
      <dgm:prSet custT="1"/>
      <dgm:spPr>
        <a:xfrm>
          <a:off x="3729995" y="2259803"/>
          <a:ext cx="1671466" cy="303451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MX" sz="1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Evaluar el diseño institucional de las oficinas de atención a migrantes</a:t>
          </a:r>
          <a:r>
            <a:rPr lang="es-MX" sz="15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  <a:endParaRPr lang="es-MX" sz="15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61563E4-79D7-4DDD-A780-689BCE25E31E}" type="parTrans" cxnId="{7756D052-E3CA-4702-9D77-D4D2372F3B9E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A194ED-0103-4377-807A-F83437BF7299}" type="sibTrans" cxnId="{7756D052-E3CA-4702-9D77-D4D2372F3B9E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19CAAE-502E-48D2-A5FA-DAF2124ED258}">
      <dgm:prSet custT="1"/>
      <dgm:spPr>
        <a:xfrm>
          <a:off x="5337394" y="1612599"/>
          <a:ext cx="1607235" cy="36176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MX" sz="1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Armonizar el marco jurídico local con la política migratoria del Estado mexicano.</a:t>
          </a:r>
          <a:endParaRPr lang="es-MX" sz="15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976328F8-6380-45C1-88EE-1A8AD69E198F}" type="parTrans" cxnId="{48C080C0-6409-4F2B-9F04-2D5A379C83AB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1A179B-9BCE-4B75-8CC2-78F62A2C0E38}" type="sibTrans" cxnId="{48C080C0-6409-4F2B-9F04-2D5A379C83AB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855001-462C-45EF-B358-97345A2A0BEC}">
      <dgm:prSet custT="1"/>
      <dgm:spPr>
        <a:xfrm>
          <a:off x="7193344" y="1192151"/>
          <a:ext cx="1603486" cy="397402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MX" sz="1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Revisar los recursos destinados a la atención del fenómeno migratorio</a:t>
          </a:r>
          <a:endParaRPr lang="es-MX" sz="15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65FACB1-4925-42DD-B3C8-33822D924D0A}" type="parTrans" cxnId="{2B44AA41-5B6E-4270-8742-46FD190101A1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A3EF5E-BE86-43F2-B78E-24B9B4DEA4CC}" type="sibTrans" cxnId="{2B44AA41-5B6E-4270-8742-46FD190101A1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95F38-71AE-4B79-A612-AC401379CE60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7D2A87-C9A2-41D0-AFF2-3104FB2AC2C0}" type="parTrans" cxnId="{2408BF40-346E-4144-AEFF-42EC2AE6A4D6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C74B27-6115-4664-93E9-64DBEEDC3D49}" type="sibTrans" cxnId="{2408BF40-346E-4144-AEFF-42EC2AE6A4D6}">
      <dgm:prSet/>
      <dgm:spPr/>
      <dgm:t>
        <a:bodyPr/>
        <a:lstStyle/>
        <a:p>
          <a:endParaRPr lang="es-MX" sz="1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3D27B1-D131-4187-A94F-A96164DE6C0D}" type="pres">
      <dgm:prSet presAssocID="{BD89BD5E-3CF7-4302-9910-1B54182B3B5C}" presName="arrowDiagram" presStyleCnt="0">
        <dgm:presLayoutVars>
          <dgm:chMax val="5"/>
          <dgm:dir/>
          <dgm:resizeHandles val="exact"/>
        </dgm:presLayoutVars>
      </dgm:prSet>
      <dgm:spPr/>
    </dgm:pt>
    <dgm:pt modelId="{58D2597B-C983-4BE8-8FAB-9B4048D7EAB2}" type="pres">
      <dgm:prSet presAssocID="{BD89BD5E-3CF7-4302-9910-1B54182B3B5C}" presName="arrow" presStyleLbl="bgShp" presStyleIdx="0" presStyleCnt="1"/>
      <dgm:spPr>
        <a:xfrm>
          <a:off x="93575" y="0"/>
          <a:ext cx="8639195" cy="5399496"/>
        </a:xfrm>
        <a:prstGeom prst="swooshArrow">
          <a:avLst>
            <a:gd name="adj1" fmla="val 25000"/>
            <a:gd name="adj2" fmla="val 25000"/>
          </a:avLst>
        </a:prstGeom>
        <a:solidFill>
          <a:srgbClr val="CFC60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glow rad="228600">
            <a:srgbClr val="99987F">
              <a:satMod val="175000"/>
              <a:alpha val="40000"/>
            </a:srgbClr>
          </a:glow>
        </a:effectLst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gm:spPr>
    </dgm:pt>
    <dgm:pt modelId="{12FD7FA0-3447-4AE2-B3AB-FC13DFB6E5CE}" type="pres">
      <dgm:prSet presAssocID="{BD89BD5E-3CF7-4302-9910-1B54182B3B5C}" presName="arrowDiagram5" presStyleCnt="0"/>
      <dgm:spPr/>
    </dgm:pt>
    <dgm:pt modelId="{03C5D47F-1DFB-4F09-8403-1BB487D8D07A}" type="pres">
      <dgm:prSet presAssocID="{3EBD2FA9-7DB3-453F-A3BB-DDE86CB62CB7}" presName="bullet5a" presStyleLbl="node1" presStyleIdx="0" presStyleCnt="5" custScaleX="149443" custScaleY="140260" custLinFactNeighborX="-74095" custLinFactNeighborY="51359"/>
      <dgm:spPr>
        <a:xfrm>
          <a:off x="748186" y="4077118"/>
          <a:ext cx="296945" cy="278698"/>
        </a:xfrm>
        <a:prstGeom prst="ellipse">
          <a:avLst/>
        </a:prstGeom>
        <a:solidFill>
          <a:srgbClr val="CFC60D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</dgm:pt>
    <dgm:pt modelId="{7F233C3C-FE0B-499A-8C64-0A824E0C58C8}" type="pres">
      <dgm:prSet presAssocID="{3EBD2FA9-7DB3-453F-A3BB-DDE86CB62CB7}" presName="textBox5a" presStyleLbl="revTx" presStyleIdx="0" presStyleCnt="5" custScaleX="160185" custLinFactNeighborX="27743" custLinFactNeighborY="-788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BB1C36-2285-4BB1-9B8C-AE4B2D6A7CD2}" type="pres">
      <dgm:prSet presAssocID="{5C7E2F79-DC03-45BD-8125-99988E9F5876}" presName="bullet5b" presStyleLbl="node1" presStyleIdx="1" presStyleCnt="5" custScaleX="138160" custScaleY="110122"/>
      <dgm:spPr>
        <a:xfrm>
          <a:off x="1960775" y="2965861"/>
          <a:ext cx="429692" cy="342491"/>
        </a:xfrm>
        <a:prstGeom prst="ellipse">
          <a:avLst/>
        </a:prstGeom>
        <a:solidFill>
          <a:srgbClr val="99987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</dgm:pt>
    <dgm:pt modelId="{7E9BECC9-87C0-4646-99EA-896D13518055}" type="pres">
      <dgm:prSet presAssocID="{5C7E2F79-DC03-45BD-8125-99988E9F5876}" presName="textBox5b" presStyleLbl="revTx" presStyleIdx="1" presStyleCnt="5" custScaleX="94978" custScaleY="98218" custLinFactNeighborX="36654" custLinFactNeighborY="-942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438374-D96D-40C8-8976-C3BB4107B102}" type="pres">
      <dgm:prSet presAssocID="{7053ABE4-5BFC-46DC-B522-70D0C2560708}" presName="bullet5c" presStyleLbl="node1" presStyleIdx="2" presStyleCnt="5"/>
      <dgm:spPr>
        <a:xfrm>
          <a:off x="3402387" y="2157639"/>
          <a:ext cx="414681" cy="414681"/>
        </a:xfrm>
        <a:prstGeom prst="ellipse">
          <a:avLst/>
        </a:prstGeom>
        <a:solidFill>
          <a:srgbClr val="90AC97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</dgm:pt>
    <dgm:pt modelId="{9EF9CB34-4135-4C24-A622-05C6FA3F3F86}" type="pres">
      <dgm:prSet presAssocID="{7053ABE4-5BFC-46DC-B522-70D0C2560708}" presName="textBox5c" presStyleLbl="revTx" presStyleIdx="2" presStyleCnt="5" custScaleX="100246" custLinFactNeighborX="23505" custLinFactNeighborY="-346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F8CDF2-C02D-42F7-9ACC-AAEB7193CE48}" type="pres">
      <dgm:prSet presAssocID="{2A19CAAE-502E-48D2-A5FA-DAF2124ED258}" presName="bullet5d" presStyleLbl="node1" presStyleIdx="3" presStyleCnt="5" custScaleX="94280" custScaleY="99794"/>
      <dgm:spPr>
        <a:xfrm>
          <a:off x="5024596" y="1514570"/>
          <a:ext cx="504992" cy="534526"/>
        </a:xfrm>
        <a:prstGeom prst="ellipse">
          <a:avLst/>
        </a:prstGeom>
        <a:solidFill>
          <a:srgbClr val="FFAD1C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</dgm:pt>
    <dgm:pt modelId="{586A2E7B-E1CF-4ECD-8C1C-44262DC0FA39}" type="pres">
      <dgm:prSet presAssocID="{2A19CAAE-502E-48D2-A5FA-DAF2124ED258}" presName="textBox5d" presStyleLbl="revTx" presStyleIdx="3" presStyleCnt="5" custScaleX="93020" custLinFactNeighborX="7398" custLinFactNeighborY="-467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CAB5F4-B0BB-4FAB-9D55-A5710E5E123E}" type="pres">
      <dgm:prSet presAssocID="{1B855001-462C-45EF-B358-97345A2A0BEC}" presName="bullet5e" presStyleLbl="node1" presStyleIdx="4" presStyleCnt="5" custLinFactNeighborX="12178" custLinFactNeighborY="-21424"/>
      <dgm:spPr>
        <a:xfrm>
          <a:off x="6746798" y="938000"/>
          <a:ext cx="682496" cy="682496"/>
        </a:xfrm>
        <a:prstGeom prst="ellipse">
          <a:avLst/>
        </a:prstGeom>
        <a:solidFill>
          <a:srgbClr val="B9AB6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</dgm:pt>
    <dgm:pt modelId="{7A456090-96B6-4864-88B4-507B2360D032}" type="pres">
      <dgm:prSet presAssocID="{1B855001-462C-45EF-B358-97345A2A0BEC}" presName="textBox5e" presStyleLbl="revTx" presStyleIdx="4" presStyleCnt="5" custScaleX="92803" custLinFactNeighborX="7306" custLinFactNeighborY="-587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E3D090E-576B-4711-9737-F886D28B6253}" type="presOf" srcId="{5C7E2F79-DC03-45BD-8125-99988E9F5876}" destId="{7E9BECC9-87C0-4646-99EA-896D13518055}" srcOrd="0" destOrd="0" presId="urn:microsoft.com/office/officeart/2005/8/layout/arrow2"/>
    <dgm:cxn modelId="{7756D052-E3CA-4702-9D77-D4D2372F3B9E}" srcId="{BD89BD5E-3CF7-4302-9910-1B54182B3B5C}" destId="{7053ABE4-5BFC-46DC-B522-70D0C2560708}" srcOrd="2" destOrd="0" parTransId="{661563E4-79D7-4DDD-A780-689BCE25E31E}" sibTransId="{12A194ED-0103-4377-807A-F83437BF7299}"/>
    <dgm:cxn modelId="{DA75E7F4-D637-4FF8-BD1B-A0F13D0BF8AF}" srcId="{BD89BD5E-3CF7-4302-9910-1B54182B3B5C}" destId="{823BDD1E-C85E-4E72-AC7C-96FDFD18F130}" srcOrd="6" destOrd="0" parTransId="{24F623B8-B67C-49D4-8F85-FD84580207F2}" sibTransId="{6FEE1D90-7A66-4458-9DC9-DD003191FB50}"/>
    <dgm:cxn modelId="{EBE27F26-A879-439D-AB59-0817AC26D041}" type="presOf" srcId="{1B855001-462C-45EF-B358-97345A2A0BEC}" destId="{7A456090-96B6-4864-88B4-507B2360D032}" srcOrd="0" destOrd="0" presId="urn:microsoft.com/office/officeart/2005/8/layout/arrow2"/>
    <dgm:cxn modelId="{6C5508B1-9C6D-4306-97AA-ED48C4506C41}" srcId="{BD89BD5E-3CF7-4302-9910-1B54182B3B5C}" destId="{F6C9FBAD-7CC2-45F4-9C26-656408C64905}" srcOrd="7" destOrd="0" parTransId="{2A7DAB0A-E012-46C9-A540-D3FF57EAC2A3}" sibTransId="{B8577B0B-32C4-4EE3-B5B7-82B7178B0F2B}"/>
    <dgm:cxn modelId="{E5665BAA-2E8C-444F-B16B-8CE5E23ED632}" type="presOf" srcId="{7053ABE4-5BFC-46DC-B522-70D0C2560708}" destId="{9EF9CB34-4135-4C24-A622-05C6FA3F3F86}" srcOrd="0" destOrd="0" presId="urn:microsoft.com/office/officeart/2005/8/layout/arrow2"/>
    <dgm:cxn modelId="{2408BF40-346E-4144-AEFF-42EC2AE6A4D6}" srcId="{BD89BD5E-3CF7-4302-9910-1B54182B3B5C}" destId="{EEB95F38-71AE-4B79-A612-AC401379CE60}" srcOrd="5" destOrd="0" parTransId="{E57D2A87-C9A2-41D0-AFF2-3104FB2AC2C0}" sibTransId="{0BC74B27-6115-4664-93E9-64DBEEDC3D49}"/>
    <dgm:cxn modelId="{D7A51058-76B6-41D3-B9A7-7EE08D3D090A}" type="presOf" srcId="{3EBD2FA9-7DB3-453F-A3BB-DDE86CB62CB7}" destId="{7F233C3C-FE0B-499A-8C64-0A824E0C58C8}" srcOrd="0" destOrd="0" presId="urn:microsoft.com/office/officeart/2005/8/layout/arrow2"/>
    <dgm:cxn modelId="{4A20AC13-B37D-4765-8D36-3DF52F71DE9C}" type="presOf" srcId="{BD89BD5E-3CF7-4302-9910-1B54182B3B5C}" destId="{2E3D27B1-D131-4187-A94F-A96164DE6C0D}" srcOrd="0" destOrd="0" presId="urn:microsoft.com/office/officeart/2005/8/layout/arrow2"/>
    <dgm:cxn modelId="{DA8E5EEC-2283-4F95-B1C9-0A047A7A2B46}" srcId="{BD89BD5E-3CF7-4302-9910-1B54182B3B5C}" destId="{3EBD2FA9-7DB3-453F-A3BB-DDE86CB62CB7}" srcOrd="0" destOrd="0" parTransId="{C3837AFE-6D7B-4CF4-8691-1E8362F7D190}" sibTransId="{EF87FD06-7522-450F-BD5A-98D80397F69F}"/>
    <dgm:cxn modelId="{5B433C0E-2DE5-4ED2-B3AE-F8BC2DF10852}" srcId="{BD89BD5E-3CF7-4302-9910-1B54182B3B5C}" destId="{5C7E2F79-DC03-45BD-8125-99988E9F5876}" srcOrd="1" destOrd="0" parTransId="{89D0C9BE-4E85-4D60-9B1E-CDFBC68160E3}" sibTransId="{54086C21-97D9-4717-BB76-5B30A942F8A0}"/>
    <dgm:cxn modelId="{2B44AA41-5B6E-4270-8742-46FD190101A1}" srcId="{BD89BD5E-3CF7-4302-9910-1B54182B3B5C}" destId="{1B855001-462C-45EF-B358-97345A2A0BEC}" srcOrd="4" destOrd="0" parTransId="{065FACB1-4925-42DD-B3C8-33822D924D0A}" sibTransId="{B7A3EF5E-BE86-43F2-B78E-24B9B4DEA4CC}"/>
    <dgm:cxn modelId="{F55A5A0F-0747-4548-BF57-205B6D65CE67}" type="presOf" srcId="{2A19CAAE-502E-48D2-A5FA-DAF2124ED258}" destId="{586A2E7B-E1CF-4ECD-8C1C-44262DC0FA39}" srcOrd="0" destOrd="0" presId="urn:microsoft.com/office/officeart/2005/8/layout/arrow2"/>
    <dgm:cxn modelId="{48C080C0-6409-4F2B-9F04-2D5A379C83AB}" srcId="{BD89BD5E-3CF7-4302-9910-1B54182B3B5C}" destId="{2A19CAAE-502E-48D2-A5FA-DAF2124ED258}" srcOrd="3" destOrd="0" parTransId="{976328F8-6380-45C1-88EE-1A8AD69E198F}" sibTransId="{091A179B-9BCE-4B75-8CC2-78F62A2C0E38}"/>
    <dgm:cxn modelId="{BF34DD3B-8065-4649-BA1A-B3B9BC5AAD72}" type="presParOf" srcId="{2E3D27B1-D131-4187-A94F-A96164DE6C0D}" destId="{58D2597B-C983-4BE8-8FAB-9B4048D7EAB2}" srcOrd="0" destOrd="0" presId="urn:microsoft.com/office/officeart/2005/8/layout/arrow2"/>
    <dgm:cxn modelId="{68961F8B-273C-47AA-AF68-46A0B1352E64}" type="presParOf" srcId="{2E3D27B1-D131-4187-A94F-A96164DE6C0D}" destId="{12FD7FA0-3447-4AE2-B3AB-FC13DFB6E5CE}" srcOrd="1" destOrd="0" presId="urn:microsoft.com/office/officeart/2005/8/layout/arrow2"/>
    <dgm:cxn modelId="{27FB2C71-94BD-49D5-B0F1-FC9193F8E8F1}" type="presParOf" srcId="{12FD7FA0-3447-4AE2-B3AB-FC13DFB6E5CE}" destId="{03C5D47F-1DFB-4F09-8403-1BB487D8D07A}" srcOrd="0" destOrd="0" presId="urn:microsoft.com/office/officeart/2005/8/layout/arrow2"/>
    <dgm:cxn modelId="{DCD8CF3B-EC1D-4B32-87E6-1E230B0C54F6}" type="presParOf" srcId="{12FD7FA0-3447-4AE2-B3AB-FC13DFB6E5CE}" destId="{7F233C3C-FE0B-499A-8C64-0A824E0C58C8}" srcOrd="1" destOrd="0" presId="urn:microsoft.com/office/officeart/2005/8/layout/arrow2"/>
    <dgm:cxn modelId="{49F39DDE-8200-4788-9DFA-D30EAB76C6D2}" type="presParOf" srcId="{12FD7FA0-3447-4AE2-B3AB-FC13DFB6E5CE}" destId="{38BB1C36-2285-4BB1-9B8C-AE4B2D6A7CD2}" srcOrd="2" destOrd="0" presId="urn:microsoft.com/office/officeart/2005/8/layout/arrow2"/>
    <dgm:cxn modelId="{9938EF61-E907-4546-9D81-5A52D574C9B6}" type="presParOf" srcId="{12FD7FA0-3447-4AE2-B3AB-FC13DFB6E5CE}" destId="{7E9BECC9-87C0-4646-99EA-896D13518055}" srcOrd="3" destOrd="0" presId="urn:microsoft.com/office/officeart/2005/8/layout/arrow2"/>
    <dgm:cxn modelId="{344A3614-5D77-4C60-9171-EE0416324781}" type="presParOf" srcId="{12FD7FA0-3447-4AE2-B3AB-FC13DFB6E5CE}" destId="{F0438374-D96D-40C8-8976-C3BB4107B102}" srcOrd="4" destOrd="0" presId="urn:microsoft.com/office/officeart/2005/8/layout/arrow2"/>
    <dgm:cxn modelId="{53007A15-633D-4ACB-B059-85E425E5FA69}" type="presParOf" srcId="{12FD7FA0-3447-4AE2-B3AB-FC13DFB6E5CE}" destId="{9EF9CB34-4135-4C24-A622-05C6FA3F3F86}" srcOrd="5" destOrd="0" presId="urn:microsoft.com/office/officeart/2005/8/layout/arrow2"/>
    <dgm:cxn modelId="{9D01CBFA-C392-44F5-8C08-567BC62AC7DA}" type="presParOf" srcId="{12FD7FA0-3447-4AE2-B3AB-FC13DFB6E5CE}" destId="{D9F8CDF2-C02D-42F7-9ACC-AAEB7193CE48}" srcOrd="6" destOrd="0" presId="urn:microsoft.com/office/officeart/2005/8/layout/arrow2"/>
    <dgm:cxn modelId="{EDA88441-C192-402A-9BF3-A57818A7595F}" type="presParOf" srcId="{12FD7FA0-3447-4AE2-B3AB-FC13DFB6E5CE}" destId="{586A2E7B-E1CF-4ECD-8C1C-44262DC0FA39}" srcOrd="7" destOrd="0" presId="urn:microsoft.com/office/officeart/2005/8/layout/arrow2"/>
    <dgm:cxn modelId="{14DB0E83-2D4B-4825-8FE8-D5CC66BF44F3}" type="presParOf" srcId="{12FD7FA0-3447-4AE2-B3AB-FC13DFB6E5CE}" destId="{83CAB5F4-B0BB-4FAB-9D55-A5710E5E123E}" srcOrd="8" destOrd="0" presId="urn:microsoft.com/office/officeart/2005/8/layout/arrow2"/>
    <dgm:cxn modelId="{0DB1120A-E1B1-4603-8231-8DD00073DB2B}" type="presParOf" srcId="{12FD7FA0-3447-4AE2-B3AB-FC13DFB6E5CE}" destId="{7A456090-96B6-4864-88B4-507B2360D032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2597B-C983-4BE8-8FAB-9B4048D7EAB2}">
      <dsp:nvSpPr>
        <dsp:cNvPr id="0" name=""/>
        <dsp:cNvSpPr/>
      </dsp:nvSpPr>
      <dsp:spPr>
        <a:xfrm>
          <a:off x="1250103" y="0"/>
          <a:ext cx="8431028" cy="5269393"/>
        </a:xfrm>
        <a:prstGeom prst="swooshArrow">
          <a:avLst>
            <a:gd name="adj1" fmla="val 25000"/>
            <a:gd name="adj2" fmla="val 25000"/>
          </a:avLst>
        </a:prstGeom>
        <a:solidFill>
          <a:srgbClr val="CFC60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glow rad="228600">
            <a:srgbClr val="99987F">
              <a:satMod val="175000"/>
              <a:alpha val="40000"/>
            </a:srgbClr>
          </a:glow>
        </a:effectLst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5D47F-1DFB-4F09-8403-1BB487D8D07A}">
      <dsp:nvSpPr>
        <dsp:cNvPr id="0" name=""/>
        <dsp:cNvSpPr/>
      </dsp:nvSpPr>
      <dsp:spPr>
        <a:xfrm>
          <a:off x="1888941" y="3978877"/>
          <a:ext cx="289790" cy="271983"/>
        </a:xfrm>
        <a:prstGeom prst="ellipse">
          <a:avLst/>
        </a:prstGeom>
        <a:solidFill>
          <a:srgbClr val="CFC60D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33C3C-FE0B-499A-8C64-0A824E0C58C8}">
      <dsp:nvSpPr>
        <dsp:cNvPr id="0" name=""/>
        <dsp:cNvSpPr/>
      </dsp:nvSpPr>
      <dsp:spPr>
        <a:xfrm>
          <a:off x="2151567" y="3916352"/>
          <a:ext cx="1769186" cy="1254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75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Analizar la vinculación de las acciones desarrolladas por la Entidad con la política migratoria federal</a:t>
          </a:r>
          <a:endParaRPr lang="es-MX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151567" y="3916352"/>
        <a:ext cx="1769186" cy="1254115"/>
      </dsp:txXfrm>
    </dsp:sp>
    <dsp:sp modelId="{38BB1C36-2285-4BB1-9B8C-AE4B2D6A7CD2}">
      <dsp:nvSpPr>
        <dsp:cNvPr id="0" name=""/>
        <dsp:cNvSpPr/>
      </dsp:nvSpPr>
      <dsp:spPr>
        <a:xfrm>
          <a:off x="3072311" y="2894397"/>
          <a:ext cx="419339" cy="334239"/>
        </a:xfrm>
        <a:prstGeom prst="ellipse">
          <a:avLst/>
        </a:prstGeom>
        <a:solidFill>
          <a:srgbClr val="99987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BECC9-87C0-4646-99EA-896D13518055}">
      <dsp:nvSpPr>
        <dsp:cNvPr id="0" name=""/>
        <dsp:cNvSpPr/>
      </dsp:nvSpPr>
      <dsp:spPr>
        <a:xfrm>
          <a:off x="3830115" y="2873185"/>
          <a:ext cx="1329265" cy="2168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827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Fortalecer las atribuciones concurrentes de las instituciones  en el ámbito local en materia de protección e integración</a:t>
          </a:r>
          <a:r>
            <a:rPr lang="es-MX" sz="15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  <a:endParaRPr lang="es-MX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3830115" y="2873185"/>
        <a:ext cx="1329265" cy="2168531"/>
      </dsp:txXfrm>
    </dsp:sp>
    <dsp:sp modelId="{F0438374-D96D-40C8-8976-C3BB4107B102}">
      <dsp:nvSpPr>
        <dsp:cNvPr id="0" name=""/>
        <dsp:cNvSpPr/>
      </dsp:nvSpPr>
      <dsp:spPr>
        <a:xfrm>
          <a:off x="4479187" y="2105649"/>
          <a:ext cx="404689" cy="404689"/>
        </a:xfrm>
        <a:prstGeom prst="ellipse">
          <a:avLst/>
        </a:prstGeom>
        <a:solidFill>
          <a:srgbClr val="90AC97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9CB34-4135-4C24-A622-05C6FA3F3F86}">
      <dsp:nvSpPr>
        <dsp:cNvPr id="0" name=""/>
        <dsp:cNvSpPr/>
      </dsp:nvSpPr>
      <dsp:spPr>
        <a:xfrm>
          <a:off x="5062001" y="2205352"/>
          <a:ext cx="1631191" cy="2961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437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Evaluar el diseño institucional de las oficinas de atención a migrantes</a:t>
          </a:r>
          <a:r>
            <a:rPr lang="es-MX" sz="15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  <a:endParaRPr lang="es-MX" sz="15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062001" y="2205352"/>
        <a:ext cx="1631191" cy="2961398"/>
      </dsp:txXfrm>
    </dsp:sp>
    <dsp:sp modelId="{D9F8CDF2-C02D-42F7-9ACC-AAEB7193CE48}">
      <dsp:nvSpPr>
        <dsp:cNvPr id="0" name=""/>
        <dsp:cNvSpPr/>
      </dsp:nvSpPr>
      <dsp:spPr>
        <a:xfrm>
          <a:off x="6062308" y="1478076"/>
          <a:ext cx="492823" cy="521646"/>
        </a:xfrm>
        <a:prstGeom prst="ellipse">
          <a:avLst/>
        </a:prstGeom>
        <a:solidFill>
          <a:srgbClr val="FFAD1C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A2E7B-E1CF-4ECD-8C1C-44262DC0FA39}">
      <dsp:nvSpPr>
        <dsp:cNvPr id="0" name=""/>
        <dsp:cNvSpPr/>
      </dsp:nvSpPr>
      <dsp:spPr>
        <a:xfrm>
          <a:off x="6492314" y="1573743"/>
          <a:ext cx="1568508" cy="3530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98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Armonizar el marco jurídico local con la política migratoria del Estado mexicano.</a:t>
          </a:r>
          <a:endParaRPr lang="es-MX" sz="15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6492314" y="1573743"/>
        <a:ext cx="1568508" cy="3530493"/>
      </dsp:txXfrm>
    </dsp:sp>
    <dsp:sp modelId="{83CAB5F4-B0BB-4FAB-9D55-A5710E5E123E}">
      <dsp:nvSpPr>
        <dsp:cNvPr id="0" name=""/>
        <dsp:cNvSpPr/>
      </dsp:nvSpPr>
      <dsp:spPr>
        <a:xfrm>
          <a:off x="7743012" y="915399"/>
          <a:ext cx="666051" cy="666051"/>
        </a:xfrm>
        <a:prstGeom prst="ellipse">
          <a:avLst/>
        </a:prstGeom>
        <a:solidFill>
          <a:srgbClr val="B9AB6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56090-96B6-4864-88B4-507B2360D032}">
      <dsp:nvSpPr>
        <dsp:cNvPr id="0" name=""/>
        <dsp:cNvSpPr/>
      </dsp:nvSpPr>
      <dsp:spPr>
        <a:xfrm>
          <a:off x="8178798" y="1163426"/>
          <a:ext cx="1564849" cy="3878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927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Revisar los recursos destinados a la atención del fenómeno migratorio</a:t>
          </a:r>
          <a:endParaRPr lang="es-MX" sz="15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178798" y="1163426"/>
        <a:ext cx="1564849" cy="3878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37E14-90B1-4CE8-A63C-674A68FA37E9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33D98-A27D-4E8F-912D-B87E0632F8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1864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C65CE5-76CC-4C3F-B4F0-D196623F1279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07241D-D1FA-419F-9883-783A82CE7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599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7241D-D1FA-419F-9883-783A82CE7AF7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435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7241D-D1FA-419F-9883-783A82CE7AF7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43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14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479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578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06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009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658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45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041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962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995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821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01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43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43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45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85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40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2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457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94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02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25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C89FF-52F8-44FB-8648-ED6521695757}" type="datetimeFigureOut">
              <a:rPr lang="es-MX" smtClean="0"/>
              <a:t>31/01/2019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4084E-C32B-438C-8079-B3A057AAB5C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74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C89FF-52F8-44FB-8648-ED6521695757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31/01/2019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4084E-C32B-438C-8079-B3A057AAB5C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0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558669"/>
            <a:ext cx="9144000" cy="478438"/>
          </a:xfrm>
        </p:spPr>
        <p:txBody>
          <a:bodyPr>
            <a:noAutofit/>
          </a:bodyPr>
          <a:lstStyle/>
          <a:p>
            <a:r>
              <a:rPr lang="es-MX" sz="2800" dirty="0" smtClean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Estrategia Integral y Sostenible para la Protección e Integración de las Personas </a:t>
            </a:r>
            <a:br>
              <a:rPr lang="es-MX" sz="2800" dirty="0" smtClean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dirty="0" smtClean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Contextos de Movilidad Internacional</a:t>
            </a:r>
            <a:r>
              <a:rPr lang="es-MX" sz="2500" dirty="0" smtClean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500" dirty="0" smtClean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500" dirty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500" dirty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500" dirty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500" dirty="0">
                <a:solidFill>
                  <a:srgbClr val="62152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300" i="1" dirty="0" smtClean="0">
                <a:solidFill>
                  <a:srgbClr val="9D2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Reunión de coordinación entre la Unidad de Política Migratoria y la Coordinación Nacional de Oficinas Estatales de Atención a Migrantes</a:t>
            </a:r>
            <a:endParaRPr lang="es-MX" sz="2300" dirty="0">
              <a:solidFill>
                <a:srgbClr val="9D2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7974227" y="6149549"/>
            <a:ext cx="3657600" cy="478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MX" sz="1200" dirty="0" smtClean="0">
                <a:solidFill>
                  <a:srgbClr val="9D2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de Políticas para la Protección e Integración de Migrantes</a:t>
            </a:r>
          </a:p>
          <a:p>
            <a:pPr algn="r"/>
            <a:r>
              <a:rPr lang="es-MX" sz="1200" dirty="0" smtClean="0">
                <a:solidFill>
                  <a:srgbClr val="9D2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Política Migratoria</a:t>
            </a:r>
          </a:p>
          <a:p>
            <a:pPr algn="r"/>
            <a:r>
              <a:rPr lang="es-MX" sz="1200" dirty="0" smtClean="0">
                <a:solidFill>
                  <a:srgbClr val="9D2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de enero de 2019</a:t>
            </a:r>
            <a:endParaRPr lang="es-MX" sz="1200" dirty="0">
              <a:solidFill>
                <a:srgbClr val="9D2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53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802004" y="1078204"/>
            <a:ext cx="25784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00" b="1" dirty="0" smtClean="0">
                <a:solidFill>
                  <a:srgbClr val="DFD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 DE COORDINACIÓN </a:t>
            </a:r>
            <a:endParaRPr lang="es-MX" sz="1000" b="1" dirty="0">
              <a:solidFill>
                <a:srgbClr val="DFD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1" y="2204962"/>
            <a:ext cx="5608340" cy="429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939643" y="1625929"/>
            <a:ext cx="396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rgbClr val="7D3F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Elementos del proceso de integración</a:t>
            </a:r>
            <a:endParaRPr lang="es-MX" b="1" dirty="0">
              <a:solidFill>
                <a:srgbClr val="7D3F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27 Pentágono"/>
          <p:cNvSpPr/>
          <p:nvPr/>
        </p:nvSpPr>
        <p:spPr>
          <a:xfrm>
            <a:off x="5789949" y="1777939"/>
            <a:ext cx="180116" cy="471984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2" y="2204962"/>
            <a:ext cx="5750198" cy="3647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9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645978" y="1078204"/>
            <a:ext cx="4150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00" b="1" dirty="0" smtClean="0">
                <a:solidFill>
                  <a:srgbClr val="DFD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EJES PARA LA IMPLEMENTACIÓN DE LA ESTRATEGIA</a:t>
            </a:r>
            <a:endParaRPr lang="es-MX" sz="1000" b="1" dirty="0">
              <a:solidFill>
                <a:srgbClr val="DFD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1724928079"/>
              </p:ext>
            </p:extLst>
          </p:nvPr>
        </p:nvGraphicFramePr>
        <p:xfrm>
          <a:off x="831273" y="1537855"/>
          <a:ext cx="10931236" cy="526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2701638" y="5458690"/>
            <a:ext cx="33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7D3F4C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1</a:t>
            </a:r>
            <a:endParaRPr lang="es-MX" b="1" dirty="0">
              <a:solidFill>
                <a:srgbClr val="7D3F4C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948547" y="4405744"/>
            <a:ext cx="33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7D3F4C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361710" y="3671453"/>
            <a:ext cx="33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7D3F4C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3</a:t>
            </a:r>
            <a:endParaRPr lang="es-MX" b="1" dirty="0">
              <a:solidFill>
                <a:srgbClr val="7D3F4C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968837" y="3087377"/>
            <a:ext cx="33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7D3F4C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4</a:t>
            </a:r>
            <a:endParaRPr lang="es-MX" b="1" dirty="0">
              <a:solidFill>
                <a:srgbClr val="7D3F4C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728364" y="2574759"/>
            <a:ext cx="33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7D3F4C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372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188288" y="1098961"/>
            <a:ext cx="2780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rgbClr val="DFD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REGIONALIZACIÓN DE LA ESTRATEGIA</a:t>
            </a:r>
            <a:endParaRPr lang="es-MX" sz="1000" b="1" dirty="0">
              <a:solidFill>
                <a:srgbClr val="DFD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3370" y="6079947"/>
            <a:ext cx="62160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3961"/>
            <a:r>
              <a:rPr lang="es-MX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 hace referencia a </a:t>
            </a:r>
            <a:r>
              <a:rPr lang="es-MX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 regionalización migratoria </a:t>
            </a:r>
            <a:r>
              <a:rPr lang="es-MX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que establece el </a:t>
            </a:r>
            <a:r>
              <a:rPr lang="es-MX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CONAPO</a:t>
            </a:r>
            <a:r>
              <a:rPr lang="es-MX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 base en Zúñiga, Leite y Acevedo (2005), </a:t>
            </a:r>
            <a:r>
              <a:rPr lang="es-MX" sz="11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Migración México-Estados Unidos. Panorama regional y estatal. </a:t>
            </a:r>
            <a:r>
              <a:rPr lang="es-MX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México: CONAPO. Esta regionalización es retomada también por la </a:t>
            </a:r>
            <a:r>
              <a:rPr lang="es-MX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Coordinación Nacional de Oficinas Estatales de Atención al Migrante (CONOFAM)</a:t>
            </a:r>
            <a:r>
              <a:rPr lang="es-MX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MX" sz="1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Norte, Occidente, Centro y Sureste.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246" y="1499071"/>
            <a:ext cx="9256028" cy="517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482694" y="1086369"/>
            <a:ext cx="3832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00" b="1" dirty="0" smtClean="0">
                <a:solidFill>
                  <a:srgbClr val="DFD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RUTA DE ACCIÓN PARA IMPLEMENTAR LA ESTRATEGIA</a:t>
            </a:r>
            <a:endParaRPr lang="es-MX" sz="1000" b="1" dirty="0">
              <a:solidFill>
                <a:srgbClr val="DFD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636977"/>
              </p:ext>
            </p:extLst>
          </p:nvPr>
        </p:nvGraphicFramePr>
        <p:xfrm>
          <a:off x="457200" y="1585409"/>
          <a:ext cx="11420763" cy="32359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5306786"/>
                <a:gridCol w="3502478"/>
                <a:gridCol w="26114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DESCRIPCIÓN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FECHA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REALIZACIÓN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Realizar cuatro reuniones regionales entre la UPM y la CONOFAM, en las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cuales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 llevarán a cabo Mesas de Trabajo:</a:t>
                      </a:r>
                    </a:p>
                    <a:p>
                      <a:endParaRPr lang="es-MX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MX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Objetivo Mesa 1: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Identificar las facultades concurrentes de las Entidades Federativas, para garantizar la protección e integración de las personas migrantes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presentar propuestas de armonización legislativa.</a:t>
                      </a:r>
                      <a:endParaRPr lang="es-MX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es-MX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MX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Objetivo Mesa 2: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Definir los elementos para la conformación de los Consejos Estatales en materia migratoria,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que consideren las cuatro dimensiones (origen, tránsito, destino y retorno)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/>
                      <a:endParaRPr lang="es-MX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Objetivo Mesa 3: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Establecer las bases metodológicas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 la instalación de Observatorios para el seguimiento y monitoreo.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aseline="0" dirty="0" smtClean="0">
                          <a:solidFill>
                            <a:srgbClr val="7D3F4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s-MX" sz="1400" dirty="0" smtClean="0">
                          <a:solidFill>
                            <a:srgbClr val="7D3F4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efinir las Entidades interesadas en iniciar el proceso de implementación y la designación de enlaces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rgbClr val="7D3F4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>
                        <a:solidFill>
                          <a:srgbClr val="7D3F4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es-MX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 22 de febrero</a:t>
                      </a:r>
                      <a:endParaRPr lang="es-MX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Occidente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marzo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marzo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Sureste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</a:t>
                      </a:r>
                      <a:r>
                        <a:rPr lang="es-MX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abril</a:t>
                      </a:r>
                      <a:endParaRPr lang="es-MX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86943"/>
              </p:ext>
            </p:extLst>
          </p:nvPr>
        </p:nvGraphicFramePr>
        <p:xfrm>
          <a:off x="457199" y="4955764"/>
          <a:ext cx="11420763" cy="5181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5260109"/>
                <a:gridCol w="3647127"/>
                <a:gridCol w="2513527"/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Realización de reuniones  regionales para el monitoreo de avances de la implementación </a:t>
                      </a:r>
                      <a:endParaRPr lang="es-MX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Junio a Noviembre </a:t>
                      </a:r>
                      <a:endParaRPr lang="es-MX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64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358</Words>
  <Application>Microsoft Office PowerPoint</Application>
  <PresentationFormat>Personalizado</PresentationFormat>
  <Paragraphs>43</Paragraphs>
  <Slides>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Tema de Office</vt:lpstr>
      <vt:lpstr>1_Tema de Office</vt:lpstr>
      <vt:lpstr>Estrategia Integral y Sostenible para la Protección e Integración de las Personas  en Contextos de Movilidad Internacional   Reunión de coordinación entre la Unidad de Política Migratoria y la Coordinación Nacional de Oficinas Estatales de Atención a Migrantes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Garcia González Jesús Elias</dc:creator>
  <cp:lastModifiedBy>Diana Jeannette García Arreola</cp:lastModifiedBy>
  <cp:revision>475</cp:revision>
  <cp:lastPrinted>2019-01-17T19:44:22Z</cp:lastPrinted>
  <dcterms:created xsi:type="dcterms:W3CDTF">2018-12-04T22:25:14Z</dcterms:created>
  <dcterms:modified xsi:type="dcterms:W3CDTF">2019-01-31T19:53:08Z</dcterms:modified>
</cp:coreProperties>
</file>