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70" r:id="rId2"/>
    <p:sldId id="278" r:id="rId3"/>
    <p:sldId id="330" r:id="rId4"/>
    <p:sldId id="329" r:id="rId5"/>
    <p:sldId id="331" r:id="rId6"/>
    <p:sldId id="297" r:id="rId7"/>
    <p:sldId id="323" r:id="rId8"/>
    <p:sldId id="326" r:id="rId9"/>
    <p:sldId id="293" r:id="rId10"/>
    <p:sldId id="282" r:id="rId11"/>
    <p:sldId id="324" r:id="rId12"/>
    <p:sldId id="298" r:id="rId13"/>
    <p:sldId id="299" r:id="rId14"/>
    <p:sldId id="300" r:id="rId15"/>
    <p:sldId id="325" r:id="rId16"/>
    <p:sldId id="301" r:id="rId17"/>
    <p:sldId id="302" r:id="rId18"/>
    <p:sldId id="321" r:id="rId19"/>
    <p:sldId id="332" r:id="rId20"/>
    <p:sldId id="269" r:id="rId21"/>
  </p:sldIdLst>
  <p:sldSz cx="12192000" cy="6858000"/>
  <p:notesSz cx="9309100" cy="70231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GMX Black" pitchFamily="2" charset="77"/>
      <p:bold r:id="rId28"/>
      <p:italic r:id="rId29"/>
      <p:boldItalic r:id="rId30"/>
    </p:embeddedFont>
    <p:embeddedFont>
      <p:font typeface="GMX Regular" pitchFamily="2" charset="77"/>
      <p:regular r:id="rId31"/>
      <p:bold r:id="rId32"/>
      <p:italic r:id="rId33"/>
      <p:boldItalic r:id="rId34"/>
    </p:embeddedFont>
    <p:embeddedFont>
      <p:font typeface="Montserrat" pitchFamily="2" charset="77"/>
      <p:regular r:id="rId35"/>
      <p:bold r:id="rId36"/>
      <p:italic r:id="rId37"/>
      <p:boldItalic r:id="rId38"/>
    </p:embeddedFont>
    <p:embeddedFont>
      <p:font typeface="Montserrat Medium" pitchFamily="2" charset="77"/>
      <p:regular r:id="rId39"/>
      <p:italic r:id="rId40"/>
    </p:embeddedFont>
    <p:embeddedFont>
      <p:font typeface="Montserrat SemiBold" pitchFamily="2" charset="77"/>
      <p:regular r:id="rId41"/>
      <p:bold r:id="rId42"/>
      <p:italic r:id="rId43"/>
      <p:boldItalic r:id="rId44"/>
    </p:embeddedFont>
  </p:embeddedFontLst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5C4F"/>
    <a:srgbClr val="DEC9A2"/>
    <a:srgbClr val="6E152E"/>
    <a:srgbClr val="A42145"/>
    <a:srgbClr val="000000"/>
    <a:srgbClr val="691B31"/>
    <a:srgbClr val="FCFCFC"/>
    <a:srgbClr val="BC945A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90"/>
    <p:restoredTop sz="86454"/>
  </p:normalViewPr>
  <p:slideViewPr>
    <p:cSldViewPr snapToGrid="0" snapToObjects="1">
      <p:cViewPr varScale="1">
        <p:scale>
          <a:sx n="93" d="100"/>
          <a:sy n="93" d="100"/>
        </p:scale>
        <p:origin x="536" y="2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font" Target="fonts/font19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4" Type="http://schemas.openxmlformats.org/officeDocument/2006/relationships/font" Target="fonts/font2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font" Target="fonts/font20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8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352E72-E13A-48A9-947F-40052B77A380}" type="doc">
      <dgm:prSet loTypeId="urn:microsoft.com/office/officeart/2005/8/layout/hList1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s-MX"/>
        </a:p>
      </dgm:t>
    </dgm:pt>
    <dgm:pt modelId="{C947C2B5-3144-4A4D-A394-560C2DC46975}">
      <dgm:prSet phldrT="[Texto]"/>
      <dgm:spPr/>
      <dgm:t>
        <a:bodyPr/>
        <a:lstStyle/>
        <a:p>
          <a:r>
            <a:rPr lang="es-MX" dirty="0">
              <a:latin typeface="Montserrat" panose="00000500000000000000" pitchFamily="2" charset="0"/>
            </a:rPr>
            <a:t>Salud Pública</a:t>
          </a:r>
        </a:p>
      </dgm:t>
    </dgm:pt>
    <dgm:pt modelId="{1B7555A4-BAE2-453E-BFC5-01E1FC53B12F}" type="parTrans" cxnId="{879AE966-489C-416C-82E8-C6766B02BD02}">
      <dgm:prSet/>
      <dgm:spPr/>
      <dgm:t>
        <a:bodyPr/>
        <a:lstStyle/>
        <a:p>
          <a:endParaRPr lang="es-MX">
            <a:latin typeface="Montserrat" panose="00000500000000000000" pitchFamily="2" charset="0"/>
          </a:endParaRPr>
        </a:p>
      </dgm:t>
    </dgm:pt>
    <dgm:pt modelId="{791FC9A4-1C8F-4352-9CA6-4032ADFEE1FB}" type="sibTrans" cxnId="{879AE966-489C-416C-82E8-C6766B02BD02}">
      <dgm:prSet/>
      <dgm:spPr/>
      <dgm:t>
        <a:bodyPr/>
        <a:lstStyle/>
        <a:p>
          <a:endParaRPr lang="es-MX">
            <a:latin typeface="Montserrat" panose="00000500000000000000" pitchFamily="2" charset="0"/>
          </a:endParaRPr>
        </a:p>
      </dgm:t>
    </dgm:pt>
    <dgm:pt modelId="{E58A5CFB-45F4-4F01-BEC6-4375AC71AB59}">
      <dgm:prSet phldrT="[Texto]"/>
      <dgm:spPr/>
      <dgm:t>
        <a:bodyPr/>
        <a:lstStyle/>
        <a:p>
          <a:r>
            <a:rPr lang="es-MX" dirty="0">
              <a:latin typeface="Montserrat" panose="00000500000000000000" pitchFamily="2" charset="0"/>
            </a:rPr>
            <a:t>Promoción de la Salud</a:t>
          </a:r>
        </a:p>
      </dgm:t>
    </dgm:pt>
    <dgm:pt modelId="{30A51DF1-8D05-43B4-A0EE-675824133B0D}" type="parTrans" cxnId="{C5CB962F-9051-4549-A470-E331C7C34B55}">
      <dgm:prSet/>
      <dgm:spPr/>
      <dgm:t>
        <a:bodyPr/>
        <a:lstStyle/>
        <a:p>
          <a:endParaRPr lang="es-MX">
            <a:latin typeface="Montserrat" panose="00000500000000000000" pitchFamily="2" charset="0"/>
          </a:endParaRPr>
        </a:p>
      </dgm:t>
    </dgm:pt>
    <dgm:pt modelId="{4DF6A0CB-DACD-472F-A07D-EBC6019DF16B}" type="sibTrans" cxnId="{C5CB962F-9051-4549-A470-E331C7C34B55}">
      <dgm:prSet/>
      <dgm:spPr/>
      <dgm:t>
        <a:bodyPr/>
        <a:lstStyle/>
        <a:p>
          <a:endParaRPr lang="es-MX">
            <a:latin typeface="Montserrat" panose="00000500000000000000" pitchFamily="2" charset="0"/>
          </a:endParaRPr>
        </a:p>
      </dgm:t>
    </dgm:pt>
    <dgm:pt modelId="{DFD96416-CA05-4C62-A730-758C9A3204B3}">
      <dgm:prSet phldrT="[Texto]"/>
      <dgm:spPr/>
      <dgm:t>
        <a:bodyPr/>
        <a:lstStyle/>
        <a:p>
          <a:r>
            <a:rPr lang="es-MX" dirty="0">
              <a:latin typeface="Montserrat" panose="00000500000000000000" pitchFamily="2" charset="0"/>
            </a:rPr>
            <a:t>Salud mental</a:t>
          </a:r>
        </a:p>
      </dgm:t>
    </dgm:pt>
    <dgm:pt modelId="{53E1AB2B-61BA-4F7B-BCA9-ABC23F9EC1F6}" type="parTrans" cxnId="{01BA6EA0-EB02-4337-A31D-63531CF1B477}">
      <dgm:prSet/>
      <dgm:spPr/>
      <dgm:t>
        <a:bodyPr/>
        <a:lstStyle/>
        <a:p>
          <a:endParaRPr lang="es-MX">
            <a:latin typeface="Montserrat" panose="00000500000000000000" pitchFamily="2" charset="0"/>
          </a:endParaRPr>
        </a:p>
      </dgm:t>
    </dgm:pt>
    <dgm:pt modelId="{92FCFB09-B783-404A-A9CF-F08E96C06185}" type="sibTrans" cxnId="{01BA6EA0-EB02-4337-A31D-63531CF1B477}">
      <dgm:prSet/>
      <dgm:spPr/>
      <dgm:t>
        <a:bodyPr/>
        <a:lstStyle/>
        <a:p>
          <a:endParaRPr lang="es-MX">
            <a:latin typeface="Montserrat" panose="00000500000000000000" pitchFamily="2" charset="0"/>
          </a:endParaRPr>
        </a:p>
      </dgm:t>
    </dgm:pt>
    <dgm:pt modelId="{2EC8F1E1-E845-42D3-B940-FDC2FF91B95F}">
      <dgm:prSet phldrT="[Texto]"/>
      <dgm:spPr/>
      <dgm:t>
        <a:bodyPr/>
        <a:lstStyle/>
        <a:p>
          <a:r>
            <a:rPr lang="es-MX" dirty="0">
              <a:latin typeface="Montserrat" panose="00000500000000000000" pitchFamily="2" charset="0"/>
            </a:rPr>
            <a:t>Atención Médica</a:t>
          </a:r>
        </a:p>
      </dgm:t>
    </dgm:pt>
    <dgm:pt modelId="{6D9C300F-7436-45D2-A5B1-C9598E1460C7}" type="parTrans" cxnId="{2802CAA9-C0DC-456D-A667-D74EDE376B22}">
      <dgm:prSet/>
      <dgm:spPr/>
      <dgm:t>
        <a:bodyPr/>
        <a:lstStyle/>
        <a:p>
          <a:endParaRPr lang="es-MX">
            <a:latin typeface="Montserrat" panose="00000500000000000000" pitchFamily="2" charset="0"/>
          </a:endParaRPr>
        </a:p>
      </dgm:t>
    </dgm:pt>
    <dgm:pt modelId="{87B9B8B3-EBD2-4365-AA07-DEC6452FA328}" type="sibTrans" cxnId="{2802CAA9-C0DC-456D-A667-D74EDE376B22}">
      <dgm:prSet/>
      <dgm:spPr/>
      <dgm:t>
        <a:bodyPr/>
        <a:lstStyle/>
        <a:p>
          <a:endParaRPr lang="es-MX">
            <a:latin typeface="Montserrat" panose="00000500000000000000" pitchFamily="2" charset="0"/>
          </a:endParaRPr>
        </a:p>
      </dgm:t>
    </dgm:pt>
    <dgm:pt modelId="{54D99861-BCB5-4A53-A83B-E1CBEB4C4B3F}">
      <dgm:prSet phldrT="[Texto]"/>
      <dgm:spPr/>
      <dgm:t>
        <a:bodyPr/>
        <a:lstStyle/>
        <a:p>
          <a:r>
            <a:rPr lang="es-MX" dirty="0">
              <a:latin typeface="Montserrat" panose="00000500000000000000" pitchFamily="2" charset="0"/>
            </a:rPr>
            <a:t>Acciones de prevención</a:t>
          </a:r>
        </a:p>
      </dgm:t>
    </dgm:pt>
    <dgm:pt modelId="{E78D124C-3066-417D-B7A2-F9DFFF295E9D}" type="parTrans" cxnId="{FC28EFCA-4B63-4DF0-BA60-E1D59F729140}">
      <dgm:prSet/>
      <dgm:spPr/>
      <dgm:t>
        <a:bodyPr/>
        <a:lstStyle/>
        <a:p>
          <a:endParaRPr lang="es-MX">
            <a:latin typeface="Montserrat" panose="00000500000000000000" pitchFamily="2" charset="0"/>
          </a:endParaRPr>
        </a:p>
      </dgm:t>
    </dgm:pt>
    <dgm:pt modelId="{61B4F48B-8E34-4A4C-9A38-A708603D81F5}" type="sibTrans" cxnId="{FC28EFCA-4B63-4DF0-BA60-E1D59F729140}">
      <dgm:prSet/>
      <dgm:spPr/>
      <dgm:t>
        <a:bodyPr/>
        <a:lstStyle/>
        <a:p>
          <a:endParaRPr lang="es-MX">
            <a:latin typeface="Montserrat" panose="00000500000000000000" pitchFamily="2" charset="0"/>
          </a:endParaRPr>
        </a:p>
      </dgm:t>
    </dgm:pt>
    <dgm:pt modelId="{B056D04A-36EC-44F0-A49C-388B03A861A0}">
      <dgm:prSet phldrT="[Texto]"/>
      <dgm:spPr/>
      <dgm:t>
        <a:bodyPr/>
        <a:lstStyle/>
        <a:p>
          <a:r>
            <a:rPr lang="es-MX" dirty="0">
              <a:latin typeface="Montserrat" panose="00000500000000000000" pitchFamily="2" charset="0"/>
            </a:rPr>
            <a:t>Salud sexual y reproductiva</a:t>
          </a:r>
        </a:p>
      </dgm:t>
    </dgm:pt>
    <dgm:pt modelId="{239C1F2E-AFED-4411-B721-624AB72CC566}" type="parTrans" cxnId="{435511AE-3826-4EB7-9C61-629FF2D8B822}">
      <dgm:prSet/>
      <dgm:spPr/>
      <dgm:t>
        <a:bodyPr/>
        <a:lstStyle/>
        <a:p>
          <a:endParaRPr lang="es-MX">
            <a:latin typeface="Montserrat" panose="00000500000000000000" pitchFamily="2" charset="0"/>
          </a:endParaRPr>
        </a:p>
      </dgm:t>
    </dgm:pt>
    <dgm:pt modelId="{3B98B157-21BB-4A0A-9EBF-278FB9203454}" type="sibTrans" cxnId="{435511AE-3826-4EB7-9C61-629FF2D8B822}">
      <dgm:prSet/>
      <dgm:spPr/>
      <dgm:t>
        <a:bodyPr/>
        <a:lstStyle/>
        <a:p>
          <a:endParaRPr lang="es-MX">
            <a:latin typeface="Montserrat" panose="00000500000000000000" pitchFamily="2" charset="0"/>
          </a:endParaRPr>
        </a:p>
      </dgm:t>
    </dgm:pt>
    <dgm:pt modelId="{330BE3AE-41AE-4A43-AC06-D30941B03E84}">
      <dgm:prSet phldrT="[Texto]"/>
      <dgm:spPr/>
      <dgm:t>
        <a:bodyPr/>
        <a:lstStyle/>
        <a:p>
          <a:r>
            <a:rPr lang="es-MX" dirty="0">
              <a:latin typeface="Montserrat" panose="00000500000000000000" pitchFamily="2" charset="0"/>
            </a:rPr>
            <a:t>Atención pre hospitalaria</a:t>
          </a:r>
        </a:p>
      </dgm:t>
    </dgm:pt>
    <dgm:pt modelId="{E9552D87-71A4-4A2F-B05C-CCCE05A45C94}" type="parTrans" cxnId="{B2F13E8C-F6E9-40FB-A550-2AB0ECC73CE4}">
      <dgm:prSet/>
      <dgm:spPr/>
      <dgm:t>
        <a:bodyPr/>
        <a:lstStyle/>
        <a:p>
          <a:endParaRPr lang="es-MX">
            <a:latin typeface="Montserrat" panose="00000500000000000000" pitchFamily="2" charset="0"/>
          </a:endParaRPr>
        </a:p>
      </dgm:t>
    </dgm:pt>
    <dgm:pt modelId="{2AE72AA9-E824-4BB2-9869-6077AEA33C79}" type="sibTrans" cxnId="{B2F13E8C-F6E9-40FB-A550-2AB0ECC73CE4}">
      <dgm:prSet/>
      <dgm:spPr/>
      <dgm:t>
        <a:bodyPr/>
        <a:lstStyle/>
        <a:p>
          <a:endParaRPr lang="es-MX">
            <a:latin typeface="Montserrat" panose="00000500000000000000" pitchFamily="2" charset="0"/>
          </a:endParaRPr>
        </a:p>
      </dgm:t>
    </dgm:pt>
    <dgm:pt modelId="{30796360-BA6F-4B02-B888-8E7A414E5295}">
      <dgm:prSet phldrT="[Texto]"/>
      <dgm:spPr/>
      <dgm:t>
        <a:bodyPr/>
        <a:lstStyle/>
        <a:p>
          <a:r>
            <a:rPr lang="es-MX" dirty="0">
              <a:latin typeface="Montserrat" panose="00000500000000000000" pitchFamily="2" charset="0"/>
            </a:rPr>
            <a:t>Atención psicológica</a:t>
          </a:r>
        </a:p>
      </dgm:t>
    </dgm:pt>
    <dgm:pt modelId="{FE8FD960-1AE3-4488-BE66-9C2832BBA061}" type="parTrans" cxnId="{8A46FA9A-8801-4F82-8B43-76C5EBA7DDD7}">
      <dgm:prSet/>
      <dgm:spPr/>
      <dgm:t>
        <a:bodyPr/>
        <a:lstStyle/>
        <a:p>
          <a:endParaRPr lang="es-MX">
            <a:latin typeface="Montserrat" panose="00000500000000000000" pitchFamily="2" charset="0"/>
          </a:endParaRPr>
        </a:p>
      </dgm:t>
    </dgm:pt>
    <dgm:pt modelId="{BAC8D085-8F24-4F58-A246-94A79696C565}" type="sibTrans" cxnId="{8A46FA9A-8801-4F82-8B43-76C5EBA7DDD7}">
      <dgm:prSet/>
      <dgm:spPr/>
      <dgm:t>
        <a:bodyPr/>
        <a:lstStyle/>
        <a:p>
          <a:endParaRPr lang="es-MX">
            <a:latin typeface="Montserrat" panose="00000500000000000000" pitchFamily="2" charset="0"/>
          </a:endParaRPr>
        </a:p>
      </dgm:t>
    </dgm:pt>
    <dgm:pt modelId="{87748524-1FE1-49C2-A895-42A30C035D82}">
      <dgm:prSet phldrT="[Texto]"/>
      <dgm:spPr/>
      <dgm:t>
        <a:bodyPr/>
        <a:lstStyle/>
        <a:p>
          <a:r>
            <a:rPr lang="es-MX" dirty="0">
              <a:latin typeface="Montserrat" panose="00000500000000000000" pitchFamily="2" charset="0"/>
            </a:rPr>
            <a:t>Vigilancia epidemiológica</a:t>
          </a:r>
        </a:p>
      </dgm:t>
    </dgm:pt>
    <dgm:pt modelId="{1D426D63-F079-465C-87D6-1ACC57C5A7BA}" type="parTrans" cxnId="{4A2E3D17-2A2E-4B22-88F4-406D442F1DEB}">
      <dgm:prSet/>
      <dgm:spPr/>
      <dgm:t>
        <a:bodyPr/>
        <a:lstStyle/>
        <a:p>
          <a:endParaRPr lang="es-MX"/>
        </a:p>
      </dgm:t>
    </dgm:pt>
    <dgm:pt modelId="{F32C4BFA-4A8C-4739-AA26-22C8D7C63AE4}" type="sibTrans" cxnId="{4A2E3D17-2A2E-4B22-88F4-406D442F1DEB}">
      <dgm:prSet/>
      <dgm:spPr/>
      <dgm:t>
        <a:bodyPr/>
        <a:lstStyle/>
        <a:p>
          <a:endParaRPr lang="es-MX"/>
        </a:p>
      </dgm:t>
    </dgm:pt>
    <dgm:pt modelId="{C3273393-4555-4F45-A719-7F311B6BFF13}">
      <dgm:prSet phldrT="[Texto]"/>
      <dgm:spPr/>
      <dgm:t>
        <a:bodyPr/>
        <a:lstStyle/>
        <a:p>
          <a:r>
            <a:rPr lang="es-MX" dirty="0">
              <a:latin typeface="Montserrat" panose="00000500000000000000" pitchFamily="2" charset="0"/>
            </a:rPr>
            <a:t>Verificación y fomento sanitario</a:t>
          </a:r>
        </a:p>
      </dgm:t>
    </dgm:pt>
    <dgm:pt modelId="{4FE89D10-7610-854F-9AAD-40A2AD5E4A9F}" type="parTrans" cxnId="{7E2CC617-40F2-D64A-A35F-1071B5B24DFC}">
      <dgm:prSet/>
      <dgm:spPr/>
      <dgm:t>
        <a:bodyPr/>
        <a:lstStyle/>
        <a:p>
          <a:endParaRPr lang="es-MX"/>
        </a:p>
      </dgm:t>
    </dgm:pt>
    <dgm:pt modelId="{63FF897F-6EDF-174A-A8ED-559AB4DAB348}" type="sibTrans" cxnId="{7E2CC617-40F2-D64A-A35F-1071B5B24DFC}">
      <dgm:prSet/>
      <dgm:spPr/>
      <dgm:t>
        <a:bodyPr/>
        <a:lstStyle/>
        <a:p>
          <a:endParaRPr lang="es-MX"/>
        </a:p>
      </dgm:t>
    </dgm:pt>
    <dgm:pt modelId="{0886A6BB-B6CD-9344-AAD0-905CCC7334D1}">
      <dgm:prSet/>
      <dgm:spPr/>
      <dgm:t>
        <a:bodyPr/>
        <a:lstStyle/>
        <a:p>
          <a:r>
            <a:rPr lang="es-MX" dirty="0">
              <a:latin typeface="Montserrat" panose="00000500000000000000" pitchFamily="2" charset="0"/>
            </a:rPr>
            <a:t>Saneamiento básico</a:t>
          </a:r>
          <a:endParaRPr lang="es-MX" dirty="0"/>
        </a:p>
      </dgm:t>
    </dgm:pt>
    <dgm:pt modelId="{32438B3C-9FE9-4D41-84DB-58A5A99371D9}" type="parTrans" cxnId="{10A8AC45-473F-9746-B453-94D9876BF6C9}">
      <dgm:prSet/>
      <dgm:spPr/>
      <dgm:t>
        <a:bodyPr/>
        <a:lstStyle/>
        <a:p>
          <a:endParaRPr lang="es-MX"/>
        </a:p>
      </dgm:t>
    </dgm:pt>
    <dgm:pt modelId="{89DD9A19-14B0-C74D-9F8C-F91F6395AC1D}" type="sibTrans" cxnId="{10A8AC45-473F-9746-B453-94D9876BF6C9}">
      <dgm:prSet/>
      <dgm:spPr/>
      <dgm:t>
        <a:bodyPr/>
        <a:lstStyle/>
        <a:p>
          <a:endParaRPr lang="es-MX"/>
        </a:p>
      </dgm:t>
    </dgm:pt>
    <dgm:pt modelId="{A74FF384-9A91-A046-94E7-0D9BD4CDE2C3}">
      <dgm:prSet phldrT="[Texto]"/>
      <dgm:spPr/>
      <dgm:t>
        <a:bodyPr/>
        <a:lstStyle/>
        <a:p>
          <a:r>
            <a:rPr lang="es-MX" dirty="0">
              <a:latin typeface="Montserrat" panose="00000500000000000000" pitchFamily="2" charset="0"/>
            </a:rPr>
            <a:t>Atención médica</a:t>
          </a:r>
        </a:p>
      </dgm:t>
    </dgm:pt>
    <dgm:pt modelId="{32A04525-1C7A-2C4A-841A-CCD800F933E1}" type="parTrans" cxnId="{899FF7E3-C5D1-7441-95E1-578A82E639D2}">
      <dgm:prSet/>
      <dgm:spPr/>
      <dgm:t>
        <a:bodyPr/>
        <a:lstStyle/>
        <a:p>
          <a:endParaRPr lang="es-MX"/>
        </a:p>
      </dgm:t>
    </dgm:pt>
    <dgm:pt modelId="{FEE24E30-F82D-2745-B7B8-EA9D2F7956B1}" type="sibTrans" cxnId="{899FF7E3-C5D1-7441-95E1-578A82E639D2}">
      <dgm:prSet/>
      <dgm:spPr/>
      <dgm:t>
        <a:bodyPr/>
        <a:lstStyle/>
        <a:p>
          <a:endParaRPr lang="es-MX"/>
        </a:p>
      </dgm:t>
    </dgm:pt>
    <dgm:pt modelId="{10E89C7B-8D15-431D-A404-9C334CCA22EC}" type="pres">
      <dgm:prSet presAssocID="{16352E72-E13A-48A9-947F-40052B77A380}" presName="Name0" presStyleCnt="0">
        <dgm:presLayoutVars>
          <dgm:dir/>
          <dgm:animLvl val="lvl"/>
          <dgm:resizeHandles val="exact"/>
        </dgm:presLayoutVars>
      </dgm:prSet>
      <dgm:spPr/>
    </dgm:pt>
    <dgm:pt modelId="{402A1CDE-7CE3-4734-A828-51CF624B3393}" type="pres">
      <dgm:prSet presAssocID="{C947C2B5-3144-4A4D-A394-560C2DC46975}" presName="composite" presStyleCnt="0"/>
      <dgm:spPr/>
    </dgm:pt>
    <dgm:pt modelId="{7458BA1E-3A64-4975-B6B7-159B6093B714}" type="pres">
      <dgm:prSet presAssocID="{C947C2B5-3144-4A4D-A394-560C2DC46975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113FAF9E-BAE6-4CF6-860B-1ABC8AD5D40C}" type="pres">
      <dgm:prSet presAssocID="{C947C2B5-3144-4A4D-A394-560C2DC46975}" presName="desTx" presStyleLbl="alignAccFollowNode1" presStyleIdx="0" presStyleCnt="2">
        <dgm:presLayoutVars>
          <dgm:bulletEnabled val="1"/>
        </dgm:presLayoutVars>
      </dgm:prSet>
      <dgm:spPr/>
    </dgm:pt>
    <dgm:pt modelId="{6A397180-25B8-4760-BF0F-14C46AFDA4C8}" type="pres">
      <dgm:prSet presAssocID="{791FC9A4-1C8F-4352-9CA6-4032ADFEE1FB}" presName="space" presStyleCnt="0"/>
      <dgm:spPr/>
    </dgm:pt>
    <dgm:pt modelId="{FF3384C6-7C8A-47E6-8AFE-ED998B868859}" type="pres">
      <dgm:prSet presAssocID="{2EC8F1E1-E845-42D3-B940-FDC2FF91B95F}" presName="composite" presStyleCnt="0"/>
      <dgm:spPr/>
    </dgm:pt>
    <dgm:pt modelId="{E029980D-0A27-40F9-B236-2F560069F195}" type="pres">
      <dgm:prSet presAssocID="{2EC8F1E1-E845-42D3-B940-FDC2FF91B95F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DBCC80D1-749E-4CAA-91C7-707BF5A74322}" type="pres">
      <dgm:prSet presAssocID="{2EC8F1E1-E845-42D3-B940-FDC2FF91B95F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3FA01D07-C64B-ED4F-A9B2-442D486B443A}" type="presOf" srcId="{C3273393-4555-4F45-A719-7F311B6BFF13}" destId="{113FAF9E-BAE6-4CF6-860B-1ABC8AD5D40C}" srcOrd="0" destOrd="5" presId="urn:microsoft.com/office/officeart/2005/8/layout/hList1"/>
    <dgm:cxn modelId="{4A2E3D17-2A2E-4B22-88F4-406D442F1DEB}" srcId="{C947C2B5-3144-4A4D-A394-560C2DC46975}" destId="{87748524-1FE1-49C2-A895-42A30C035D82}" srcOrd="4" destOrd="0" parTransId="{1D426D63-F079-465C-87D6-1ACC57C5A7BA}" sibTransId="{F32C4BFA-4A8C-4739-AA26-22C8D7C63AE4}"/>
    <dgm:cxn modelId="{7E2CC617-40F2-D64A-A35F-1071B5B24DFC}" srcId="{C947C2B5-3144-4A4D-A394-560C2DC46975}" destId="{C3273393-4555-4F45-A719-7F311B6BFF13}" srcOrd="5" destOrd="0" parTransId="{4FE89D10-7610-854F-9AAD-40A2AD5E4A9F}" sibTransId="{63FF897F-6EDF-174A-A8ED-559AB4DAB348}"/>
    <dgm:cxn modelId="{F0164125-7020-4F31-A7D9-56886F3AEA5A}" type="presOf" srcId="{C947C2B5-3144-4A4D-A394-560C2DC46975}" destId="{7458BA1E-3A64-4975-B6B7-159B6093B714}" srcOrd="0" destOrd="0" presId="urn:microsoft.com/office/officeart/2005/8/layout/hList1"/>
    <dgm:cxn modelId="{C5CB962F-9051-4549-A470-E331C7C34B55}" srcId="{C947C2B5-3144-4A4D-A394-560C2DC46975}" destId="{E58A5CFB-45F4-4F01-BEC6-4375AC71AB59}" srcOrd="0" destOrd="0" parTransId="{30A51DF1-8D05-43B4-A0EE-675824133B0D}" sibTransId="{4DF6A0CB-DACD-472F-A07D-EBC6019DF16B}"/>
    <dgm:cxn modelId="{BD774B33-1E8E-4AF4-BEB0-1FD13B9E87EF}" type="presOf" srcId="{54D99861-BCB5-4A53-A83B-E1CBEB4C4B3F}" destId="{113FAF9E-BAE6-4CF6-860B-1ABC8AD5D40C}" srcOrd="0" destOrd="1" presId="urn:microsoft.com/office/officeart/2005/8/layout/hList1"/>
    <dgm:cxn modelId="{8692AF42-8C23-43B6-867F-DFF47E902B67}" type="presOf" srcId="{16352E72-E13A-48A9-947F-40052B77A380}" destId="{10E89C7B-8D15-431D-A404-9C334CCA22EC}" srcOrd="0" destOrd="0" presId="urn:microsoft.com/office/officeart/2005/8/layout/hList1"/>
    <dgm:cxn modelId="{10A8AC45-473F-9746-B453-94D9876BF6C9}" srcId="{C947C2B5-3144-4A4D-A394-560C2DC46975}" destId="{0886A6BB-B6CD-9344-AAD0-905CCC7334D1}" srcOrd="6" destOrd="0" parTransId="{32438B3C-9FE9-4D41-84DB-58A5A99371D9}" sibTransId="{89DD9A19-14B0-C74D-9F8C-F91F6395AC1D}"/>
    <dgm:cxn modelId="{879AE966-489C-416C-82E8-C6766B02BD02}" srcId="{16352E72-E13A-48A9-947F-40052B77A380}" destId="{C947C2B5-3144-4A4D-A394-560C2DC46975}" srcOrd="0" destOrd="0" parTransId="{1B7555A4-BAE2-453E-BFC5-01E1FC53B12F}" sibTransId="{791FC9A4-1C8F-4352-9CA6-4032ADFEE1FB}"/>
    <dgm:cxn modelId="{8B73B06C-B2F2-C945-90D2-2A178F2290A7}" type="presOf" srcId="{0886A6BB-B6CD-9344-AAD0-905CCC7334D1}" destId="{113FAF9E-BAE6-4CF6-860B-1ABC8AD5D40C}" srcOrd="0" destOrd="6" presId="urn:microsoft.com/office/officeart/2005/8/layout/hList1"/>
    <dgm:cxn modelId="{B2F13E8C-F6E9-40FB-A550-2AB0ECC73CE4}" srcId="{2EC8F1E1-E845-42D3-B940-FDC2FF91B95F}" destId="{330BE3AE-41AE-4A43-AC06-D30941B03E84}" srcOrd="0" destOrd="0" parTransId="{E9552D87-71A4-4A2F-B05C-CCCE05A45C94}" sibTransId="{2AE72AA9-E824-4BB2-9869-6077AEA33C79}"/>
    <dgm:cxn modelId="{8A46FA9A-8801-4F82-8B43-76C5EBA7DDD7}" srcId="{2EC8F1E1-E845-42D3-B940-FDC2FF91B95F}" destId="{30796360-BA6F-4B02-B888-8E7A414E5295}" srcOrd="2" destOrd="0" parTransId="{FE8FD960-1AE3-4488-BE66-9C2832BBA061}" sibTransId="{BAC8D085-8F24-4F58-A246-94A79696C565}"/>
    <dgm:cxn modelId="{01BA6EA0-EB02-4337-A31D-63531CF1B477}" srcId="{C947C2B5-3144-4A4D-A394-560C2DC46975}" destId="{DFD96416-CA05-4C62-A730-758C9A3204B3}" srcOrd="3" destOrd="0" parTransId="{53E1AB2B-61BA-4F7B-BCA9-ABC23F9EC1F6}" sibTransId="{92FCFB09-B783-404A-A9CF-F08E96C06185}"/>
    <dgm:cxn modelId="{C5ADB3A0-9D0A-4C0E-B20E-ABDC9616807B}" type="presOf" srcId="{B056D04A-36EC-44F0-A49C-388B03A861A0}" destId="{113FAF9E-BAE6-4CF6-860B-1ABC8AD5D40C}" srcOrd="0" destOrd="2" presId="urn:microsoft.com/office/officeart/2005/8/layout/hList1"/>
    <dgm:cxn modelId="{9B0E9FA1-3CB7-4599-8A49-6B1E59D27ABA}" type="presOf" srcId="{330BE3AE-41AE-4A43-AC06-D30941B03E84}" destId="{DBCC80D1-749E-4CAA-91C7-707BF5A74322}" srcOrd="0" destOrd="0" presId="urn:microsoft.com/office/officeart/2005/8/layout/hList1"/>
    <dgm:cxn modelId="{D879B5A8-17E3-49DF-8803-61CD07FC67B5}" type="presOf" srcId="{87748524-1FE1-49C2-A895-42A30C035D82}" destId="{113FAF9E-BAE6-4CF6-860B-1ABC8AD5D40C}" srcOrd="0" destOrd="4" presId="urn:microsoft.com/office/officeart/2005/8/layout/hList1"/>
    <dgm:cxn modelId="{2802CAA9-C0DC-456D-A667-D74EDE376B22}" srcId="{16352E72-E13A-48A9-947F-40052B77A380}" destId="{2EC8F1E1-E845-42D3-B940-FDC2FF91B95F}" srcOrd="1" destOrd="0" parTransId="{6D9C300F-7436-45D2-A5B1-C9598E1460C7}" sibTransId="{87B9B8B3-EBD2-4365-AA07-DEC6452FA328}"/>
    <dgm:cxn modelId="{44D241AD-76B4-BB4A-B528-ABEBDC09D1AB}" type="presOf" srcId="{A74FF384-9A91-A046-94E7-0D9BD4CDE2C3}" destId="{DBCC80D1-749E-4CAA-91C7-707BF5A74322}" srcOrd="0" destOrd="1" presId="urn:microsoft.com/office/officeart/2005/8/layout/hList1"/>
    <dgm:cxn modelId="{435511AE-3826-4EB7-9C61-629FF2D8B822}" srcId="{C947C2B5-3144-4A4D-A394-560C2DC46975}" destId="{B056D04A-36EC-44F0-A49C-388B03A861A0}" srcOrd="2" destOrd="0" parTransId="{239C1F2E-AFED-4411-B721-624AB72CC566}" sibTransId="{3B98B157-21BB-4A0A-9EBF-278FB9203454}"/>
    <dgm:cxn modelId="{E6A9CBB7-FB83-4A30-8050-46D07EDF9A69}" type="presOf" srcId="{2EC8F1E1-E845-42D3-B940-FDC2FF91B95F}" destId="{E029980D-0A27-40F9-B236-2F560069F195}" srcOrd="0" destOrd="0" presId="urn:microsoft.com/office/officeart/2005/8/layout/hList1"/>
    <dgm:cxn modelId="{FC28EFCA-4B63-4DF0-BA60-E1D59F729140}" srcId="{C947C2B5-3144-4A4D-A394-560C2DC46975}" destId="{54D99861-BCB5-4A53-A83B-E1CBEB4C4B3F}" srcOrd="1" destOrd="0" parTransId="{E78D124C-3066-417D-B7A2-F9DFFF295E9D}" sibTransId="{61B4F48B-8E34-4A4C-9A38-A708603D81F5}"/>
    <dgm:cxn modelId="{2AE005CB-7E30-4CD9-A32B-E62133F0FFF7}" type="presOf" srcId="{30796360-BA6F-4B02-B888-8E7A414E5295}" destId="{DBCC80D1-749E-4CAA-91C7-707BF5A74322}" srcOrd="0" destOrd="2" presId="urn:microsoft.com/office/officeart/2005/8/layout/hList1"/>
    <dgm:cxn modelId="{2511B5CC-08DF-447A-9D8F-202CA03E7366}" type="presOf" srcId="{E58A5CFB-45F4-4F01-BEC6-4375AC71AB59}" destId="{113FAF9E-BAE6-4CF6-860B-1ABC8AD5D40C}" srcOrd="0" destOrd="0" presId="urn:microsoft.com/office/officeart/2005/8/layout/hList1"/>
    <dgm:cxn modelId="{899FF7E3-C5D1-7441-95E1-578A82E639D2}" srcId="{2EC8F1E1-E845-42D3-B940-FDC2FF91B95F}" destId="{A74FF384-9A91-A046-94E7-0D9BD4CDE2C3}" srcOrd="1" destOrd="0" parTransId="{32A04525-1C7A-2C4A-841A-CCD800F933E1}" sibTransId="{FEE24E30-F82D-2745-B7B8-EA9D2F7956B1}"/>
    <dgm:cxn modelId="{92C89EF8-1B5B-4EA7-A449-A692E1F29A6C}" type="presOf" srcId="{DFD96416-CA05-4C62-A730-758C9A3204B3}" destId="{113FAF9E-BAE6-4CF6-860B-1ABC8AD5D40C}" srcOrd="0" destOrd="3" presId="urn:microsoft.com/office/officeart/2005/8/layout/hList1"/>
    <dgm:cxn modelId="{473E86A6-B9ED-4F4E-9E7D-397B7FA3EEF0}" type="presParOf" srcId="{10E89C7B-8D15-431D-A404-9C334CCA22EC}" destId="{402A1CDE-7CE3-4734-A828-51CF624B3393}" srcOrd="0" destOrd="0" presId="urn:microsoft.com/office/officeart/2005/8/layout/hList1"/>
    <dgm:cxn modelId="{019E7554-8C27-44ED-8E30-E7BDE60576D8}" type="presParOf" srcId="{402A1CDE-7CE3-4734-A828-51CF624B3393}" destId="{7458BA1E-3A64-4975-B6B7-159B6093B714}" srcOrd="0" destOrd="0" presId="urn:microsoft.com/office/officeart/2005/8/layout/hList1"/>
    <dgm:cxn modelId="{17D05B39-1E32-4A5D-A7C0-2C18B81CA7AD}" type="presParOf" srcId="{402A1CDE-7CE3-4734-A828-51CF624B3393}" destId="{113FAF9E-BAE6-4CF6-860B-1ABC8AD5D40C}" srcOrd="1" destOrd="0" presId="urn:microsoft.com/office/officeart/2005/8/layout/hList1"/>
    <dgm:cxn modelId="{F38E9B64-55F9-4C68-8857-20673F916E94}" type="presParOf" srcId="{10E89C7B-8D15-431D-A404-9C334CCA22EC}" destId="{6A397180-25B8-4760-BF0F-14C46AFDA4C8}" srcOrd="1" destOrd="0" presId="urn:microsoft.com/office/officeart/2005/8/layout/hList1"/>
    <dgm:cxn modelId="{BB1D3235-5786-4DF7-99D6-3720D00B99D8}" type="presParOf" srcId="{10E89C7B-8D15-431D-A404-9C334CCA22EC}" destId="{FF3384C6-7C8A-47E6-8AFE-ED998B868859}" srcOrd="2" destOrd="0" presId="urn:microsoft.com/office/officeart/2005/8/layout/hList1"/>
    <dgm:cxn modelId="{C37EA188-325A-4AE1-A767-5B771D845D0E}" type="presParOf" srcId="{FF3384C6-7C8A-47E6-8AFE-ED998B868859}" destId="{E029980D-0A27-40F9-B236-2F560069F195}" srcOrd="0" destOrd="0" presId="urn:microsoft.com/office/officeart/2005/8/layout/hList1"/>
    <dgm:cxn modelId="{AD60532D-955E-4310-A2B2-6151DE436428}" type="presParOf" srcId="{FF3384C6-7C8A-47E6-8AFE-ED998B868859}" destId="{DBCC80D1-749E-4CAA-91C7-707BF5A7432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58BA1E-3A64-4975-B6B7-159B6093B714}">
      <dsp:nvSpPr>
        <dsp:cNvPr id="0" name=""/>
        <dsp:cNvSpPr/>
      </dsp:nvSpPr>
      <dsp:spPr>
        <a:xfrm>
          <a:off x="55" y="22075"/>
          <a:ext cx="5329200" cy="7200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>
              <a:latin typeface="Montserrat" panose="00000500000000000000" pitchFamily="2" charset="0"/>
            </a:rPr>
            <a:t>Salud Pública</a:t>
          </a:r>
        </a:p>
      </dsp:txBody>
      <dsp:txXfrm>
        <a:off x="55" y="22075"/>
        <a:ext cx="5329200" cy="720000"/>
      </dsp:txXfrm>
    </dsp:sp>
    <dsp:sp modelId="{113FAF9E-BAE6-4CF6-860B-1ABC8AD5D40C}">
      <dsp:nvSpPr>
        <dsp:cNvPr id="0" name=""/>
        <dsp:cNvSpPr/>
      </dsp:nvSpPr>
      <dsp:spPr>
        <a:xfrm>
          <a:off x="55" y="742075"/>
          <a:ext cx="5329200" cy="3499875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500" kern="1200" dirty="0">
              <a:latin typeface="Montserrat" panose="00000500000000000000" pitchFamily="2" charset="0"/>
            </a:rPr>
            <a:t>Promoción de la Salud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500" kern="1200" dirty="0">
              <a:latin typeface="Montserrat" panose="00000500000000000000" pitchFamily="2" charset="0"/>
            </a:rPr>
            <a:t>Acciones de prevención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500" kern="1200" dirty="0">
              <a:latin typeface="Montserrat" panose="00000500000000000000" pitchFamily="2" charset="0"/>
            </a:rPr>
            <a:t>Salud sexual y reproductiva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500" kern="1200" dirty="0">
              <a:latin typeface="Montserrat" panose="00000500000000000000" pitchFamily="2" charset="0"/>
            </a:rPr>
            <a:t>Salud mental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500" kern="1200" dirty="0">
              <a:latin typeface="Montserrat" panose="00000500000000000000" pitchFamily="2" charset="0"/>
            </a:rPr>
            <a:t>Vigilancia epidemiológica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500" kern="1200" dirty="0">
              <a:latin typeface="Montserrat" panose="00000500000000000000" pitchFamily="2" charset="0"/>
            </a:rPr>
            <a:t>Verificación y fomento sanitario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500" kern="1200" dirty="0">
              <a:latin typeface="Montserrat" panose="00000500000000000000" pitchFamily="2" charset="0"/>
            </a:rPr>
            <a:t>Saneamiento básico</a:t>
          </a:r>
          <a:endParaRPr lang="es-MX" sz="2500" kern="1200" dirty="0"/>
        </a:p>
      </dsp:txBody>
      <dsp:txXfrm>
        <a:off x="55" y="742075"/>
        <a:ext cx="5329200" cy="3499875"/>
      </dsp:txXfrm>
    </dsp:sp>
    <dsp:sp modelId="{E029980D-0A27-40F9-B236-2F560069F195}">
      <dsp:nvSpPr>
        <dsp:cNvPr id="0" name=""/>
        <dsp:cNvSpPr/>
      </dsp:nvSpPr>
      <dsp:spPr>
        <a:xfrm>
          <a:off x="6075344" y="22075"/>
          <a:ext cx="5329200" cy="7200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>
              <a:latin typeface="Montserrat" panose="00000500000000000000" pitchFamily="2" charset="0"/>
            </a:rPr>
            <a:t>Atención Médica</a:t>
          </a:r>
        </a:p>
      </dsp:txBody>
      <dsp:txXfrm>
        <a:off x="6075344" y="22075"/>
        <a:ext cx="5329200" cy="720000"/>
      </dsp:txXfrm>
    </dsp:sp>
    <dsp:sp modelId="{DBCC80D1-749E-4CAA-91C7-707BF5A74322}">
      <dsp:nvSpPr>
        <dsp:cNvPr id="0" name=""/>
        <dsp:cNvSpPr/>
      </dsp:nvSpPr>
      <dsp:spPr>
        <a:xfrm>
          <a:off x="6075344" y="742075"/>
          <a:ext cx="5329200" cy="3499875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500" kern="1200" dirty="0">
              <a:latin typeface="Montserrat" panose="00000500000000000000" pitchFamily="2" charset="0"/>
            </a:rPr>
            <a:t>Atención pre hospitalaria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500" kern="1200" dirty="0">
              <a:latin typeface="Montserrat" panose="00000500000000000000" pitchFamily="2" charset="0"/>
            </a:rPr>
            <a:t>Atención médica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500" kern="1200" dirty="0">
              <a:latin typeface="Montserrat" panose="00000500000000000000" pitchFamily="2" charset="0"/>
            </a:rPr>
            <a:t>Atención psicológica</a:t>
          </a:r>
        </a:p>
      </dsp:txBody>
      <dsp:txXfrm>
        <a:off x="6075344" y="742075"/>
        <a:ext cx="5329200" cy="34998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3943" cy="35237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5273003" y="0"/>
            <a:ext cx="4033943" cy="35237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DAA35A0B-4254-4C10-8242-E11AD4496477}" type="datetimeFigureOut">
              <a:rPr lang="es-MX" smtClean="0"/>
              <a:t>22/09/21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6670726"/>
            <a:ext cx="4033943" cy="352374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5273003" y="6670726"/>
            <a:ext cx="4033943" cy="352374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2BA47DA0-76F7-4902-A627-AAD7FFBB225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46798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3943" cy="35237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73003" y="0"/>
            <a:ext cx="4033943" cy="35237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1A0E016B-CAC3-6B4C-90C0-D7AA6A747DA3}" type="datetimeFigureOut">
              <a:rPr lang="es-MX" smtClean="0"/>
              <a:t>22/09/21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547938" y="877888"/>
            <a:ext cx="4213225" cy="2370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30910" y="3379866"/>
            <a:ext cx="7447280" cy="2765346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670726"/>
            <a:ext cx="4033943" cy="352374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73003" y="6670726"/>
            <a:ext cx="4033943" cy="352374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4ABF3107-FFE8-3645-B89F-777090C37B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8904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4229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955F23-1D39-834E-A409-9AC17BD7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22/09/21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415F7B-CE6E-6D4A-B5AB-BDDDCD95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EF8AF7-5DF2-EB49-AC54-6BEB41FC7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7609FFF5-262F-BE4B-9727-825EDD3DA8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3220" y="1631315"/>
            <a:ext cx="11465560" cy="1325563"/>
          </a:xfrm>
          <a:prstGeom prst="rect">
            <a:avLst/>
          </a:prstGeom>
          <a:noFill/>
        </p:spPr>
        <p:txBody>
          <a:bodyPr/>
          <a:lstStyle>
            <a:lvl1pPr algn="ctr">
              <a:defRPr b="0" i="0">
                <a:solidFill>
                  <a:srgbClr val="DEC9A2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37BDC73D-88AC-3D46-B0FC-8933DC5B58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270884"/>
            <a:ext cx="11465560" cy="1137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C516FB4C-D80E-574A-85E4-0DF8B29E79BF}"/>
              </a:ext>
            </a:extLst>
          </p:cNvPr>
          <p:cNvCxnSpPr/>
          <p:nvPr userDrawn="1"/>
        </p:nvCxnSpPr>
        <p:spPr>
          <a:xfrm>
            <a:off x="2006600" y="3048000"/>
            <a:ext cx="8178800" cy="0"/>
          </a:xfrm>
          <a:prstGeom prst="line">
            <a:avLst/>
          </a:prstGeom>
          <a:ln w="38100">
            <a:solidFill>
              <a:srgbClr val="DEC9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6416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955F23-1D39-834E-A409-9AC17BD7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22/09/21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415F7B-CE6E-6D4A-B5AB-BDDDCD95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EF8AF7-5DF2-EB49-AC54-6BEB41FC7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31901168-FEF9-924E-8853-9232535932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3220" y="1631315"/>
            <a:ext cx="11465560" cy="1325563"/>
          </a:xfrm>
          <a:prstGeom prst="rect">
            <a:avLst/>
          </a:prstGeom>
          <a:noFill/>
        </p:spPr>
        <p:txBody>
          <a:bodyPr/>
          <a:lstStyle>
            <a:lvl1pPr algn="ctr">
              <a:defRPr b="0" i="0">
                <a:solidFill>
                  <a:srgbClr val="DEC9A2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32B3750D-6380-9D46-8C74-61632B62325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270884"/>
            <a:ext cx="11465560" cy="1137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F7D969CF-33B8-2E42-BA1B-8D19A4FC2066}"/>
              </a:ext>
            </a:extLst>
          </p:cNvPr>
          <p:cNvCxnSpPr/>
          <p:nvPr userDrawn="1"/>
        </p:nvCxnSpPr>
        <p:spPr>
          <a:xfrm>
            <a:off x="2006600" y="3048000"/>
            <a:ext cx="8178800" cy="0"/>
          </a:xfrm>
          <a:prstGeom prst="line">
            <a:avLst/>
          </a:prstGeom>
          <a:ln w="38100">
            <a:solidFill>
              <a:srgbClr val="DEC9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2305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955F23-1D39-834E-A409-9AC17BD7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22/09/21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415F7B-CE6E-6D4A-B5AB-BDDDCD95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EF8AF7-5DF2-EB49-AC54-6BEB41FC7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D23CAB6B-7A5A-6B4E-A033-229957EF03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3220" y="1634330"/>
            <a:ext cx="11465560" cy="1325563"/>
          </a:xfrm>
          <a:prstGeom prst="rect">
            <a:avLst/>
          </a:prstGeom>
          <a:noFill/>
        </p:spPr>
        <p:txBody>
          <a:bodyPr/>
          <a:lstStyle>
            <a:lvl1pPr algn="ctr">
              <a:defRPr b="0" i="0">
                <a:solidFill>
                  <a:srgbClr val="A42145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C92E3075-A055-6542-91AB-F62814FD3E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270884"/>
            <a:ext cx="11465560" cy="1137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rgbClr val="404040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07026C3A-072A-4E4D-9ACD-01A67AD88FA7}"/>
              </a:ext>
            </a:extLst>
          </p:cNvPr>
          <p:cNvCxnSpPr/>
          <p:nvPr userDrawn="1"/>
        </p:nvCxnSpPr>
        <p:spPr>
          <a:xfrm>
            <a:off x="2006600" y="3048000"/>
            <a:ext cx="8178800" cy="0"/>
          </a:xfrm>
          <a:prstGeom prst="line">
            <a:avLst/>
          </a:prstGeom>
          <a:ln w="38100">
            <a:solidFill>
              <a:srgbClr val="BC94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7643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FCE891-2873-1849-A37C-A2CF6D30A7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550227"/>
            <a:ext cx="11424920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0" i="0">
                <a:solidFill>
                  <a:srgbClr val="A42145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A68CFE-9BDE-AC4E-8BE5-D2C5E6BBFBD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1000" y="2072639"/>
            <a:ext cx="5532119" cy="410432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rgbClr val="404040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925D57-13C7-9F4C-8624-F76047773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22/09/21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34E0C4-F0C1-0847-AC2A-7AC9F10BD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7F4766-DB6B-3D42-A920-905F1728E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34669C8D-E6AE-DD4A-AC37-D27A5118864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33160" y="2072639"/>
            <a:ext cx="5572760" cy="410432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rgbClr val="404040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D6369714-C5F1-C14C-8A37-E0A4309088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99320" y="180048"/>
            <a:ext cx="2203759" cy="9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647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FCE891-2873-1849-A37C-A2CF6D30A7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480" y="598714"/>
            <a:ext cx="10942320" cy="1213257"/>
          </a:xfrm>
          <a:prstGeom prst="rect">
            <a:avLst/>
          </a:prstGeom>
          <a:noFill/>
        </p:spPr>
        <p:txBody>
          <a:bodyPr/>
          <a:lstStyle>
            <a:lvl1pPr algn="l"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A68CFE-9BDE-AC4E-8BE5-D2C5E6BBFBD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" y="1991359"/>
            <a:ext cx="10942320" cy="418560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rgbClr val="404040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925D57-13C7-9F4C-8624-F76047773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22/09/21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34E0C4-F0C1-0847-AC2A-7AC9F10BD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7F4766-DB6B-3D42-A920-905F1728E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6369714-C5F1-C14C-8A37-E0A4309088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66321" y="140950"/>
            <a:ext cx="2203759" cy="9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201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FCE891-2873-1849-A37C-A2CF6D30A7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640" y="540702"/>
            <a:ext cx="9196922" cy="1325563"/>
          </a:xfrm>
          <a:prstGeom prst="rect">
            <a:avLst/>
          </a:prstGeom>
          <a:noFill/>
        </p:spPr>
        <p:txBody>
          <a:bodyPr anchor="ctr"/>
          <a:lstStyle>
            <a:lvl1pPr algn="l">
              <a:defRPr b="0" i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A68CFE-9BDE-AC4E-8BE5-D2C5E6BBFBD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1640" y="2052319"/>
            <a:ext cx="5486400" cy="426497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rgbClr val="404040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84DDB3BA-74B1-8B40-84C0-F183D1F24F1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48400" y="2052319"/>
            <a:ext cx="5486400" cy="426497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rgbClr val="404040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D6369714-C5F1-C14C-8A37-E0A4309088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85041" y="253048"/>
            <a:ext cx="2203759" cy="9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429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FCE891-2873-1849-A37C-A2CF6D30A7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640" y="540702"/>
            <a:ext cx="9231646" cy="1325563"/>
          </a:xfrm>
          <a:prstGeom prst="rect">
            <a:avLst/>
          </a:prstGeom>
          <a:noFill/>
        </p:spPr>
        <p:txBody>
          <a:bodyPr anchor="ctr"/>
          <a:lstStyle>
            <a:lvl1pPr algn="l">
              <a:defRPr b="0" i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A68CFE-9BDE-AC4E-8BE5-D2C5E6BBFBD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1640" y="2052319"/>
            <a:ext cx="11404600" cy="426497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rgbClr val="404040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D6369714-C5F1-C14C-8A37-E0A4309088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85041" y="253048"/>
            <a:ext cx="2203759" cy="9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424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2AFEB7-75D0-BE47-81B9-4E56BC16D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22/09/21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F20D03-13BE-A948-A10F-E6525E78D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66C5EE-81CC-6D43-8FD4-29ED28862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20920309-05E5-DF4A-9915-FBFC0ED1E3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84707"/>
            <a:ext cx="10521950" cy="1806094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i="0">
                <a:solidFill>
                  <a:srgbClr val="BC945A"/>
                </a:solidFill>
                <a:latin typeface="Montserrat SemiBold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8" name="Marcador de texto 2">
            <a:extLst>
              <a:ext uri="{FF2B5EF4-FFF2-40B4-BE49-F238E27FC236}">
                <a16:creationId xmlns:a16="http://schemas.microsoft.com/office/drawing/2014/main" id="{0B691BD6-0D46-9E42-AE79-4D36150659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956561"/>
            <a:ext cx="10515600" cy="22080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42489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A5DCD591-614A-7548-8788-7FD7534F10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84707"/>
            <a:ext cx="10521950" cy="1806094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i="0">
                <a:solidFill>
                  <a:srgbClr val="BC945A"/>
                </a:solidFill>
                <a:latin typeface="Montserrat SemiBold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8" name="Marcador de texto 2">
            <a:extLst>
              <a:ext uri="{FF2B5EF4-FFF2-40B4-BE49-F238E27FC236}">
                <a16:creationId xmlns:a16="http://schemas.microsoft.com/office/drawing/2014/main" id="{3A54153E-355E-3C40-B508-5337B24D63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956561"/>
            <a:ext cx="10515600" cy="22080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9" name="Marcador de fecha 3">
            <a:extLst>
              <a:ext uri="{FF2B5EF4-FFF2-40B4-BE49-F238E27FC236}">
                <a16:creationId xmlns:a16="http://schemas.microsoft.com/office/drawing/2014/main" id="{33049571-67D9-7C4A-95BE-A794414456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62B8DF0E-90BF-EC4E-8934-156187A1162F}" type="datetimeFigureOut">
              <a:rPr lang="es-MX" smtClean="0"/>
              <a:t>22/09/21</a:t>
            </a:fld>
            <a:endParaRPr lang="es-MX"/>
          </a:p>
        </p:txBody>
      </p:sp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4666AA57-9D0D-3640-9528-8B3DEDC6C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11" name="Marcador de número de diapositiva 5">
            <a:extLst>
              <a:ext uri="{FF2B5EF4-FFF2-40B4-BE49-F238E27FC236}">
                <a16:creationId xmlns:a16="http://schemas.microsoft.com/office/drawing/2014/main" id="{BFB13A88-D95D-D640-A28D-F449DDA4C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33086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A5DCD591-614A-7548-8788-7FD7534F10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96560" y="996579"/>
            <a:ext cx="5720080" cy="285273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400" b="1" i="0">
                <a:solidFill>
                  <a:srgbClr val="BC945A"/>
                </a:solidFill>
                <a:latin typeface="Montserrat SemiBold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Marcador de fecha 3">
            <a:extLst>
              <a:ext uri="{FF2B5EF4-FFF2-40B4-BE49-F238E27FC236}">
                <a16:creationId xmlns:a16="http://schemas.microsoft.com/office/drawing/2014/main" id="{33049571-67D9-7C4A-95BE-A794414456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62B8DF0E-90BF-EC4E-8934-156187A1162F}" type="datetimeFigureOut">
              <a:rPr lang="es-MX" smtClean="0"/>
              <a:t>22/09/21</a:t>
            </a:fld>
            <a:endParaRPr lang="es-MX"/>
          </a:p>
        </p:txBody>
      </p:sp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4666AA57-9D0D-3640-9528-8B3DEDC6C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11" name="Marcador de número de diapositiva 5">
            <a:extLst>
              <a:ext uri="{FF2B5EF4-FFF2-40B4-BE49-F238E27FC236}">
                <a16:creationId xmlns:a16="http://schemas.microsoft.com/office/drawing/2014/main" id="{BFB13A88-D95D-D640-A28D-F449DDA4C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8974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FCE891-2873-1849-A37C-A2CF6D30A7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6080" y="568859"/>
            <a:ext cx="4155440" cy="1325563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l">
              <a:defRPr sz="36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A68CFE-9BDE-AC4E-8BE5-D2C5E6BBFBD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29200" y="1825625"/>
            <a:ext cx="6324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rgbClr val="404040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925D57-13C7-9F4C-8624-F76047773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22/09/21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34E0C4-F0C1-0847-AC2A-7AC9F10BD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7F4766-DB6B-3D42-A920-905F1728E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53659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FCE891-2873-1849-A37C-A2CF6D30A7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120" y="542983"/>
            <a:ext cx="4114800" cy="1029144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l">
              <a:defRPr sz="3600" b="0" i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A68CFE-9BDE-AC4E-8BE5-D2C5E6BBFBD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88560" y="1825625"/>
            <a:ext cx="636524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rgbClr val="404040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925D57-13C7-9F4C-8624-F76047773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22/09/21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34E0C4-F0C1-0847-AC2A-7AC9F10BD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7F4766-DB6B-3D42-A920-905F1728E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84413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FCE891-2873-1849-A37C-A2CF6D30A7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4317" y="578802"/>
            <a:ext cx="4036423" cy="1260475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l">
              <a:defRPr sz="3900" b="0" i="0">
                <a:solidFill>
                  <a:srgbClr val="A42145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A68CFE-9BDE-AC4E-8BE5-D2C5E6BBFBD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85360" y="1209040"/>
            <a:ext cx="6568440" cy="496792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rgbClr val="404040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925D57-13C7-9F4C-8624-F76047773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22/09/21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34E0C4-F0C1-0847-AC2A-7AC9F10BD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7F4766-DB6B-3D42-A920-905F1728E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80248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2BA57C4-7E93-7040-8A57-4BA7102B54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9652" y="2164079"/>
            <a:ext cx="4008846" cy="4012883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8E4C7A-699F-8B48-881A-B5DA4F7729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96542" y="2164079"/>
            <a:ext cx="6357257" cy="4012883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643D9A1-AF1A-5C49-9963-CA564481E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62B8DF0E-90BF-EC4E-8934-156187A1162F}" type="datetimeFigureOut">
              <a:rPr lang="es-MX" smtClean="0"/>
              <a:pPr/>
              <a:t>22/09/21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89B1503-FEA8-AE42-A3F9-8B406AE3D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091CCD4-9468-2640-A697-0BC433441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C119739B-ACC7-1A4E-906B-A9546BA1AB75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29FCE891-2873-1849-A37C-A2CF6D30A712}"/>
              </a:ext>
            </a:extLst>
          </p:cNvPr>
          <p:cNvSpPr txBox="1">
            <a:spLocks/>
          </p:cNvSpPr>
          <p:nvPr userDrawn="1"/>
        </p:nvSpPr>
        <p:spPr>
          <a:xfrm>
            <a:off x="838200" y="166977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A42145"/>
                </a:solidFill>
                <a:latin typeface="Montserrat SemiBold" panose="00000700000000000000" pitchFamily="2" charset="0"/>
                <a:ea typeface="+mj-ea"/>
                <a:cs typeface="+mj-cs"/>
              </a:defRPr>
            </a:lvl1pPr>
          </a:lstStyle>
          <a:p>
            <a:endParaRPr lang="es-MX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370114" y="366713"/>
            <a:ext cx="4008846" cy="13033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rgbClr val="A42145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36569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F6B79C-27DF-DA46-9B64-4E0256DA9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6116183" cy="132556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b="1" i="0">
                <a:solidFill>
                  <a:srgbClr val="404040"/>
                </a:solidFill>
                <a:latin typeface="Montserrat SemiBold" pitchFamily="2" charset="77"/>
              </a:defRPr>
            </a:lvl1pPr>
          </a:lstStyle>
          <a:p>
            <a:r>
              <a:rPr lang="es-ES" dirty="0"/>
              <a:t>HAGA CLICK PARA MODIFICAR EL ESTILO DE TÍTULO DEL PATRÓN</a:t>
            </a:r>
            <a:endParaRPr lang="es-MX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BC9834F-FDDC-E444-AA42-F599DEF8A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36762"/>
            <a:ext cx="5682932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0" i="0">
                <a:solidFill>
                  <a:srgbClr val="404040"/>
                </a:solidFill>
                <a:latin typeface="Montserrat Medium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endParaRPr lang="es-MX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804EBD2-6E8F-DD4D-A7F0-B009AC0DF7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072445"/>
            <a:ext cx="5682932" cy="26257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0" i="0">
                <a:solidFill>
                  <a:srgbClr val="404040"/>
                </a:solidFill>
                <a:latin typeface="Montserrat Medium" pitchFamily="2" charset="77"/>
              </a:defRPr>
            </a:lvl1pPr>
          </a:lstStyle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476336B-7889-A545-8051-B71747F39B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807960" y="2051684"/>
            <a:ext cx="3967480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0" i="0">
                <a:latin typeface="Montserrat Medium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endParaRPr lang="es-MX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75D9E89-2F81-8E4E-8F00-6E2A93AE2F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807960" y="3072445"/>
            <a:ext cx="3967480" cy="26257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0" i="0">
                <a:latin typeface="Montserrat Medium" pitchFamily="2" charset="77"/>
              </a:defRPr>
            </a:lvl1pPr>
          </a:lstStyle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5A9B9FE-8B4D-2C49-9079-B4D8CA369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22/09/21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BB4BDA2-120C-E14E-8684-F8383129C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18733FD-8434-2949-8A2A-43A2A44FC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00216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683DC7C-0DFD-A146-96AA-922A0BD91A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3957" y="6356350"/>
            <a:ext cx="2743200" cy="365125"/>
          </a:xfrm>
        </p:spPr>
        <p:txBody>
          <a:bodyPr/>
          <a:lstStyle/>
          <a:p>
            <a:fld id="{62B8DF0E-90BF-EC4E-8934-156187A1162F}" type="datetimeFigureOut">
              <a:rPr lang="es-MX" smtClean="0"/>
              <a:t>22/09/21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F2200DE-3D26-A84D-8F5E-384E93FCF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9D56C6E-3E4E-2E4E-A2D6-8B0B5AAE2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088396" y="2837754"/>
            <a:ext cx="10126721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DEC9A2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592137" y="3876851"/>
            <a:ext cx="7119240" cy="65881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Montserrat Medium" panose="00000600000000000000" pitchFamily="2" charset="0"/>
              </a:defRPr>
            </a:lvl1pPr>
            <a:lvl2pPr>
              <a:defRPr sz="2800">
                <a:solidFill>
                  <a:schemeClr val="bg1"/>
                </a:solidFill>
                <a:latin typeface="Montserrat Medium" panose="00000600000000000000" pitchFamily="2" charset="0"/>
              </a:defRPr>
            </a:lvl2pPr>
            <a:lvl3pPr>
              <a:defRPr sz="2400">
                <a:solidFill>
                  <a:schemeClr val="bg1"/>
                </a:solidFill>
                <a:latin typeface="Montserrat Medium" panose="00000600000000000000" pitchFamily="2" charset="0"/>
              </a:defRPr>
            </a:lvl3pPr>
            <a:lvl4pPr>
              <a:defRPr sz="2000">
                <a:solidFill>
                  <a:schemeClr val="bg1"/>
                </a:solidFill>
                <a:latin typeface="Montserrat Medium" panose="00000600000000000000" pitchFamily="2" charset="0"/>
              </a:defRPr>
            </a:lvl4pPr>
            <a:lvl5pPr>
              <a:defRPr sz="2000">
                <a:solidFill>
                  <a:schemeClr val="bg1"/>
                </a:solidFill>
                <a:latin typeface="Montserrat Medium" panose="000006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90915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E5D9DB7-F1B2-3941-8B03-1576108DD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22/09/21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695825-735B-B840-9E9D-D85D60F47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7711505-64F3-3849-8F5B-1CE6842C2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6102310E-A4CF-E948-B792-8AFA51838E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8396" y="2854446"/>
            <a:ext cx="10126721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29679F33-61C9-2945-B5BA-0DBAD352B1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92136" y="3898145"/>
            <a:ext cx="7119240" cy="65881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anose="00000600000000000000" pitchFamily="2" charset="0"/>
              </a:defRPr>
            </a:lvl1pPr>
            <a:lvl2pPr>
              <a:defRPr sz="2800">
                <a:solidFill>
                  <a:schemeClr val="bg1"/>
                </a:solidFill>
                <a:latin typeface="Montserrat Medium" panose="00000600000000000000" pitchFamily="2" charset="0"/>
              </a:defRPr>
            </a:lvl2pPr>
            <a:lvl3pPr>
              <a:defRPr sz="2400">
                <a:solidFill>
                  <a:schemeClr val="bg1"/>
                </a:solidFill>
                <a:latin typeface="Montserrat Medium" panose="00000600000000000000" pitchFamily="2" charset="0"/>
              </a:defRPr>
            </a:lvl3pPr>
            <a:lvl4pPr>
              <a:defRPr sz="2000">
                <a:solidFill>
                  <a:schemeClr val="bg1"/>
                </a:solidFill>
                <a:latin typeface="Montserrat Medium" panose="00000600000000000000" pitchFamily="2" charset="0"/>
              </a:defRPr>
            </a:lvl4pPr>
            <a:lvl5pPr>
              <a:defRPr sz="2000">
                <a:solidFill>
                  <a:schemeClr val="bg1"/>
                </a:solidFill>
                <a:latin typeface="Montserrat Medium" panose="000006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51938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02F6A71-34EE-B34B-AFA7-18487432D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22/09/21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A14938F-592E-C442-8304-19C2B2DCC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7B6C953-D0A6-0944-AF6E-40BEA205D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24DA103-E0A4-614B-B8A5-B5EC39AB2F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2639" y="2856183"/>
            <a:ext cx="10126721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DEC9A2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0372707F-ED60-CD4B-B079-83E5321898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92137" y="3876851"/>
            <a:ext cx="7119240" cy="65881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Montserrat Medium" panose="00000600000000000000" pitchFamily="2" charset="0"/>
              </a:defRPr>
            </a:lvl1pPr>
            <a:lvl2pPr>
              <a:defRPr sz="2800">
                <a:solidFill>
                  <a:schemeClr val="bg1"/>
                </a:solidFill>
                <a:latin typeface="Montserrat Medium" panose="00000600000000000000" pitchFamily="2" charset="0"/>
              </a:defRPr>
            </a:lvl2pPr>
            <a:lvl3pPr>
              <a:defRPr sz="2400">
                <a:solidFill>
                  <a:schemeClr val="bg1"/>
                </a:solidFill>
                <a:latin typeface="Montserrat Medium" panose="00000600000000000000" pitchFamily="2" charset="0"/>
              </a:defRPr>
            </a:lvl3pPr>
            <a:lvl4pPr>
              <a:defRPr sz="2000">
                <a:solidFill>
                  <a:schemeClr val="bg1"/>
                </a:solidFill>
                <a:latin typeface="Montserrat Medium" panose="00000600000000000000" pitchFamily="2" charset="0"/>
              </a:defRPr>
            </a:lvl4pPr>
            <a:lvl5pPr>
              <a:defRPr sz="2000">
                <a:solidFill>
                  <a:schemeClr val="bg1"/>
                </a:solidFill>
                <a:latin typeface="Montserrat Medium" panose="000006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5446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6CB96C-1C06-3B44-8615-D726F4477E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8DF0E-90BF-EC4E-8934-156187A1162F}" type="datetimeFigureOut">
              <a:rPr lang="es-MX" smtClean="0"/>
              <a:t>22/09/21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3D1A4B-ADA7-7043-82FA-F7032EB177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02CF53-648D-B74F-A473-B4CC8BB23A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28472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49" r:id="rId2"/>
    <p:sldLayoutId id="2147483660" r:id="rId3"/>
    <p:sldLayoutId id="2147483650" r:id="rId4"/>
    <p:sldLayoutId id="2147483661" r:id="rId5"/>
    <p:sldLayoutId id="2147483662" r:id="rId6"/>
    <p:sldLayoutId id="2147483670" r:id="rId7"/>
    <p:sldLayoutId id="2147483651" r:id="rId8"/>
    <p:sldLayoutId id="2147483663" r:id="rId9"/>
    <p:sldLayoutId id="2147483664" r:id="rId10"/>
    <p:sldLayoutId id="2147483666" r:id="rId11"/>
    <p:sldLayoutId id="2147483667" r:id="rId12"/>
    <p:sldLayoutId id="2147483668" r:id="rId13"/>
    <p:sldLayoutId id="2147483652" r:id="rId14"/>
    <p:sldLayoutId id="2147483653" r:id="rId15"/>
    <p:sldLayoutId id="2147483654" r:id="rId16"/>
    <p:sldLayoutId id="2147483656" r:id="rId17"/>
    <p:sldLayoutId id="2147483655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E3D816-0452-AE43-995F-82FF1900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220" y="1426357"/>
            <a:ext cx="11465560" cy="1325563"/>
          </a:xfrm>
        </p:spPr>
        <p:txBody>
          <a:bodyPr/>
          <a:lstStyle/>
          <a:p>
            <a:r>
              <a:rPr lang="es-MX" sz="3600" dirty="0"/>
              <a:t>Acciones en materia de Salud en México dirigidas a Población en contexto de movilidad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FBE54E-50F5-5D42-993F-3FC0B29C48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>
                <a:latin typeface="Montserrat Medium" panose="00000600000000000000" pitchFamily="2" charset="0"/>
              </a:rPr>
              <a:t>Dirección General de Promoción de la Salud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FE0F850-2B40-C744-98D5-C22A2ADC8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2439" y="3839844"/>
            <a:ext cx="2546524" cy="285728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256" y="4210433"/>
            <a:ext cx="1971707" cy="173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228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B7BDFB83-28C4-3A47-883A-8886525161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latin typeface="Montserrat" pitchFamily="2" charset="77"/>
              </a:rPr>
              <a:t>La </a:t>
            </a:r>
            <a:r>
              <a:rPr lang="en-US" sz="3600" b="1" i="1" dirty="0" err="1">
                <a:latin typeface="GMX Black" pitchFamily="2" charset="77"/>
              </a:rPr>
              <a:t>salud</a:t>
            </a:r>
            <a:r>
              <a:rPr lang="en-US" sz="3600" dirty="0">
                <a:latin typeface="Montserrat" pitchFamily="2" charset="77"/>
              </a:rPr>
              <a:t> es un </a:t>
            </a:r>
            <a:r>
              <a:rPr lang="en-US" sz="3600" b="1" i="1" dirty="0">
                <a:latin typeface="GMX Black" pitchFamily="2" charset="77"/>
              </a:rPr>
              <a:t>derecho </a:t>
            </a:r>
            <a:r>
              <a:rPr lang="en-US" sz="3600" b="1" i="1" dirty="0" err="1">
                <a:latin typeface="GMX Black" pitchFamily="2" charset="77"/>
              </a:rPr>
              <a:t>humano</a:t>
            </a:r>
            <a:endParaRPr lang="en-US" sz="3600" b="1" i="1" dirty="0">
              <a:latin typeface="GMX Black" pitchFamily="2" charset="77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6167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B7BDFB83-28C4-3A47-883A-8886525161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latin typeface="Montserrat" pitchFamily="2" charset="77"/>
              </a:rPr>
              <a:t>La </a:t>
            </a:r>
            <a:r>
              <a:rPr lang="en-US" sz="3600" b="1" i="1" dirty="0" err="1">
                <a:latin typeface="GMX Black" pitchFamily="2" charset="77"/>
              </a:rPr>
              <a:t>salud</a:t>
            </a:r>
            <a:r>
              <a:rPr lang="en-US" sz="3600" dirty="0">
                <a:latin typeface="Montserrat" pitchFamily="2" charset="77"/>
              </a:rPr>
              <a:t> es un </a:t>
            </a:r>
            <a:r>
              <a:rPr lang="en-US" sz="3600" b="1" i="1" dirty="0">
                <a:latin typeface="GMX Black" pitchFamily="2" charset="77"/>
              </a:rPr>
              <a:t>derecho </a:t>
            </a:r>
            <a:r>
              <a:rPr lang="en-US" sz="3600" b="1" i="1" dirty="0" err="1">
                <a:latin typeface="GMX Black" pitchFamily="2" charset="77"/>
              </a:rPr>
              <a:t>humano</a:t>
            </a:r>
            <a:endParaRPr lang="en-US" sz="3600" b="1" i="1" dirty="0">
              <a:latin typeface="GMX Black" pitchFamily="2" charset="77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D500E6CF-0BD6-564C-987E-33AB5F671A0A}"/>
              </a:ext>
            </a:extLst>
          </p:cNvPr>
          <p:cNvSpPr txBox="1">
            <a:spLocks/>
          </p:cNvSpPr>
          <p:nvPr/>
        </p:nvSpPr>
        <p:spPr>
          <a:xfrm>
            <a:off x="421640" y="152400"/>
            <a:ext cx="11404600" cy="146361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rgbClr val="404040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>
                <a:latin typeface="Montserrat" panose="00000500000000000000" pitchFamily="2" charset="0"/>
              </a:rPr>
              <a:t>En México la </a:t>
            </a:r>
            <a:r>
              <a:rPr lang="es-MX" sz="2800" i="1" dirty="0">
                <a:latin typeface="GMX Regular" pitchFamily="2" charset="77"/>
              </a:rPr>
              <a:t>protección a la salud es un derecho garantizado para todas las personas </a:t>
            </a:r>
            <a:r>
              <a:rPr lang="es-MX" dirty="0">
                <a:latin typeface="Montserrat" panose="00000500000000000000" pitchFamily="2" charset="0"/>
              </a:rPr>
              <a:t>de acuerdo con nuestra Constitución y diversas e importantes leyes</a:t>
            </a:r>
          </a:p>
        </p:txBody>
      </p:sp>
    </p:spTree>
    <p:extLst>
      <p:ext uri="{BB962C8B-B14F-4D97-AF65-F5344CB8AC3E}">
        <p14:creationId xmlns:p14="http://schemas.microsoft.com/office/powerpoint/2010/main" val="4040372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Marcador de contenido 19">
            <a:extLst>
              <a:ext uri="{FF2B5EF4-FFF2-40B4-BE49-F238E27FC236}">
                <a16:creationId xmlns:a16="http://schemas.microsoft.com/office/drawing/2014/main" id="{6F2F11FC-79C4-A941-8D70-B27C32873D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12" t="8551" r="1112" b="8949"/>
          <a:stretch/>
        </p:blipFill>
        <p:spPr>
          <a:xfrm>
            <a:off x="0" y="1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217273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8E0BAB8C-DB6B-2848-85DD-87FB5006E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Hexágono 5">
            <a:extLst>
              <a:ext uri="{FF2B5EF4-FFF2-40B4-BE49-F238E27FC236}">
                <a16:creationId xmlns:a16="http://schemas.microsoft.com/office/drawing/2014/main" id="{B5AC9869-88DB-1241-BCA9-3C86FEF9EEC6}"/>
              </a:ext>
            </a:extLst>
          </p:cNvPr>
          <p:cNvSpPr/>
          <p:nvPr/>
        </p:nvSpPr>
        <p:spPr>
          <a:xfrm>
            <a:off x="7074938" y="1735936"/>
            <a:ext cx="3241104" cy="2794056"/>
          </a:xfrm>
          <a:prstGeom prst="hexagon">
            <a:avLst/>
          </a:prstGeom>
          <a:solidFill>
            <a:srgbClr val="6E152E">
              <a:alpha val="80000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3200" b="1" dirty="0">
                <a:solidFill>
                  <a:schemeClr val="bg1"/>
                </a:solidFill>
                <a:latin typeface="Montserrat SemiBold" pitchFamily="2" charset="77"/>
              </a:rPr>
              <a:t>Mental</a:t>
            </a:r>
          </a:p>
        </p:txBody>
      </p:sp>
      <p:sp>
        <p:nvSpPr>
          <p:cNvPr id="8" name="Hexágono 7">
            <a:extLst>
              <a:ext uri="{FF2B5EF4-FFF2-40B4-BE49-F238E27FC236}">
                <a16:creationId xmlns:a16="http://schemas.microsoft.com/office/drawing/2014/main" id="{B68B9451-EC51-4342-AFF5-EDA19B91BABA}"/>
              </a:ext>
            </a:extLst>
          </p:cNvPr>
          <p:cNvSpPr/>
          <p:nvPr/>
        </p:nvSpPr>
        <p:spPr>
          <a:xfrm>
            <a:off x="8476142" y="3132964"/>
            <a:ext cx="3241104" cy="2794056"/>
          </a:xfrm>
          <a:prstGeom prst="hexagon">
            <a:avLst/>
          </a:prstGeom>
          <a:solidFill>
            <a:srgbClr val="DEC9A2">
              <a:alpha val="80000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b"/>
          <a:lstStyle/>
          <a:p>
            <a:pPr algn="ctr"/>
            <a:r>
              <a:rPr lang="es-MX" sz="3200" b="1" dirty="0">
                <a:solidFill>
                  <a:schemeClr val="bg1"/>
                </a:solidFill>
                <a:latin typeface="Montserrat SemiBold" pitchFamily="2" charset="77"/>
              </a:rPr>
              <a:t>Física</a:t>
            </a:r>
          </a:p>
        </p:txBody>
      </p:sp>
      <p:sp>
        <p:nvSpPr>
          <p:cNvPr id="9" name="Hexágono 8">
            <a:extLst>
              <a:ext uri="{FF2B5EF4-FFF2-40B4-BE49-F238E27FC236}">
                <a16:creationId xmlns:a16="http://schemas.microsoft.com/office/drawing/2014/main" id="{B3C49B6F-EC93-074A-88A2-CB04B865281B}"/>
              </a:ext>
            </a:extLst>
          </p:cNvPr>
          <p:cNvSpPr/>
          <p:nvPr/>
        </p:nvSpPr>
        <p:spPr>
          <a:xfrm>
            <a:off x="7074938" y="3771956"/>
            <a:ext cx="3241104" cy="2794056"/>
          </a:xfrm>
          <a:prstGeom prst="hexagon">
            <a:avLst/>
          </a:prstGeom>
          <a:solidFill>
            <a:srgbClr val="A42145">
              <a:alpha val="80000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s-MX" sz="3200" b="1" dirty="0">
                <a:solidFill>
                  <a:schemeClr val="bg1"/>
                </a:solidFill>
                <a:latin typeface="Montserrat SemiBold" pitchFamily="2" charset="77"/>
              </a:rPr>
              <a:t>Social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BFEF45-7C63-2049-ADA8-E0A170E25B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326" y="3034944"/>
            <a:ext cx="4891507" cy="3823055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5E536161-A3F9-844F-B5C5-AFA2DD121B30}"/>
              </a:ext>
            </a:extLst>
          </p:cNvPr>
          <p:cNvSpPr txBox="1"/>
          <p:nvPr/>
        </p:nvSpPr>
        <p:spPr>
          <a:xfrm>
            <a:off x="451267" y="536044"/>
            <a:ext cx="78357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400" b="1" i="1" dirty="0">
                <a:solidFill>
                  <a:srgbClr val="DEC9A2"/>
                </a:solidFill>
                <a:latin typeface="GMX Regular" pitchFamily="2" charset="77"/>
              </a:rPr>
              <a:t>Estado completo de bienestar</a:t>
            </a:r>
          </a:p>
        </p:txBody>
      </p:sp>
    </p:spTree>
    <p:extLst>
      <p:ext uri="{BB962C8B-B14F-4D97-AF65-F5344CB8AC3E}">
        <p14:creationId xmlns:p14="http://schemas.microsoft.com/office/powerpoint/2010/main" val="1562994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600" dirty="0"/>
              <a:t>Migración</a:t>
            </a:r>
          </a:p>
        </p:txBody>
      </p:sp>
      <p:sp>
        <p:nvSpPr>
          <p:cNvPr id="10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Hombres y mujeres tienen los mismos derechos desde que nacen y durante toda la vida, sin embargo viven situaciones y condiciones diferentes.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La migración es un fenómeno multicausal. Los flujos migratorios de Centroamérica se deben a los altos niveles de pobreza, violencia y desigualdad económica y social en la región.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Existen tres principales razones de las mujeres para migrar: falta de empleo y crisis económicas, ingresos muy bajos o malas condiciones de trabajo y motivos familiares.  Solo 5% refieren por seguridad o violencia.</a:t>
            </a:r>
            <a:r>
              <a:rPr lang="es-MX" baseline="30000" dirty="0">
                <a:latin typeface="Montserrat" panose="00000500000000000000" pitchFamily="2" charset="0"/>
              </a:rPr>
              <a:t>2</a:t>
            </a:r>
            <a:endParaRPr lang="es-MX" dirty="0">
              <a:latin typeface="Montserrat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Incremento del flujo migratorio femenino, por las caravanas y por el cambio de las políticas migratorias, tanto en México como en Estados Unidos.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89444" y="6231865"/>
            <a:ext cx="1210255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100" dirty="0">
                <a:latin typeface="Montserrat" panose="00000500000000000000" pitchFamily="2" charset="0"/>
              </a:rPr>
              <a:t>2. Mujeres migrantes centroamericanas. Características y condiciones de tránsito por México en 2014 y en 2019, según datos de la Encuesta sobre Migración en la Frontera Sur de México (EMIF Sur) Revista RUTAS Vol. 6, 2020 UPMRIP. http://portales.segob.gob.mx/work/models/PoliticaMigratoria/CEM/Publicaciones/Revistas/Rutas/rutas6/RUTAS6.pdf</a:t>
            </a:r>
          </a:p>
        </p:txBody>
      </p:sp>
    </p:spTree>
    <p:extLst>
      <p:ext uri="{BB962C8B-B14F-4D97-AF65-F5344CB8AC3E}">
        <p14:creationId xmlns:p14="http://schemas.microsoft.com/office/powerpoint/2010/main" val="3628380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600" dirty="0"/>
              <a:t>Contexto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21640" y="2052319"/>
            <a:ext cx="4408267" cy="426497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Están expuestos al ambiente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No cuentan con un lugar fijo para vivir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Sufren discriminación y xenofobia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Expuestos a accidentes y violencia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Disminuye la calidad de vida</a:t>
            </a:r>
          </a:p>
        </p:txBody>
      </p:sp>
      <p:sp>
        <p:nvSpPr>
          <p:cNvPr id="4" name="Cerrar llave 3"/>
          <p:cNvSpPr/>
          <p:nvPr/>
        </p:nvSpPr>
        <p:spPr>
          <a:xfrm>
            <a:off x="4829907" y="1805353"/>
            <a:ext cx="703385" cy="4371607"/>
          </a:xfrm>
          <a:prstGeom prst="rightBrace">
            <a:avLst>
              <a:gd name="adj1" fmla="val 35000"/>
              <a:gd name="adj2" fmla="val 50000"/>
            </a:avLst>
          </a:prstGeom>
          <a:ln w="38100">
            <a:solidFill>
              <a:srgbClr val="6E15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5955323" y="1991358"/>
            <a:ext cx="6224953" cy="418560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rgbClr val="404040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Enfermedades respiratorias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Enfermedades diarreicas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Enfermedades de la piel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Alteraciones a la salud mental (estrés, depresión, angustia)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Accidentes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Adicciones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Embarazos no deseados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ITS, VIH, </a:t>
            </a:r>
            <a:r>
              <a:rPr lang="es-MX" dirty="0" err="1">
                <a:latin typeface="Montserrat" panose="00000500000000000000" pitchFamily="2" charset="0"/>
              </a:rPr>
              <a:t>Hep</a:t>
            </a:r>
            <a:r>
              <a:rPr lang="es-MX" dirty="0">
                <a:latin typeface="Montserrat" panose="00000500000000000000" pitchFamily="2" charset="0"/>
              </a:rPr>
              <a:t> 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Enfermedades crónicas</a:t>
            </a:r>
          </a:p>
        </p:txBody>
      </p:sp>
    </p:spTree>
    <p:extLst>
      <p:ext uri="{BB962C8B-B14F-4D97-AF65-F5344CB8AC3E}">
        <p14:creationId xmlns:p14="http://schemas.microsoft.com/office/powerpoint/2010/main" val="2416672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600" dirty="0"/>
              <a:t>Contexto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BA1EBA4-173A-DA4D-B23E-B5B5A3C43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Cambios en las prácticas relacionadas con la salud al llegar al país de destino, o el acceso a servicios de salud.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Identificación de problemas asociados a la inseguridad alimentaria, limitaciones en el acceso a servicios de salud y medicamentos para atender otras enfermedades.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Considerar problemas de salud asociados a riesgos laborales, durante el tránsito migratorio y por el entorno.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Las acciones en salud pública deberían orientarse a disminuir o eliminar las desigualdades evitables en salud, no solo en la atención de enfermedades.</a:t>
            </a:r>
            <a:r>
              <a:rPr lang="es-MX" baseline="30000" dirty="0">
                <a:latin typeface="Montserrat" panose="00000500000000000000" pitchFamily="2" charset="0"/>
              </a:rPr>
              <a:t> 3</a:t>
            </a:r>
            <a:endParaRPr lang="es-MX" dirty="0">
              <a:latin typeface="Montserrat" panose="00000500000000000000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89444" y="6596390"/>
            <a:ext cx="1210255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100" dirty="0">
                <a:latin typeface="Montserrat" panose="00000500000000000000" pitchFamily="2" charset="0"/>
              </a:rPr>
              <a:t>3. Extracto de revista movilidades. UPM.RIP Julio 20202</a:t>
            </a:r>
          </a:p>
        </p:txBody>
      </p:sp>
    </p:spTree>
    <p:extLst>
      <p:ext uri="{BB962C8B-B14F-4D97-AF65-F5344CB8AC3E}">
        <p14:creationId xmlns:p14="http://schemas.microsoft.com/office/powerpoint/2010/main" val="240650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200" dirty="0"/>
              <a:t>Modelo de atención a la salud de la población en contexto de movilidad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00F88C-5626-2C42-B575-D1EBD5E3648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879273" y="2052319"/>
            <a:ext cx="7855527" cy="4264979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MX" b="1" dirty="0">
                <a:latin typeface="Montserrat" panose="00000500000000000000" pitchFamily="2" charset="0"/>
              </a:rPr>
              <a:t>Plan para intervenir en los factores sanitarios y favorecer a las personas en situación de migración </a:t>
            </a:r>
            <a:r>
              <a:rPr lang="es-MX" dirty="0">
                <a:latin typeface="Montserrat" panose="00000500000000000000" pitchFamily="2" charset="0"/>
              </a:rPr>
              <a:t>durante los cuatros momentos de la migración (origen, tránsito, destino y retorno), bajo un contexto de igualdad y no discriminación.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s-MX" dirty="0">
              <a:latin typeface="Montserrat" panose="00000500000000000000" pitchFamily="2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MX" dirty="0">
                <a:latin typeface="Montserrat" panose="00000500000000000000" pitchFamily="2" charset="0"/>
              </a:rPr>
              <a:t>Con apego al respeto de los derechos humanos, eficacia, calidad y justicia, en cumplimiento de los principios humanitarios básicos establecidos por la legislación mexicana, la ONU y los acuerdos internaciones en la materia.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s-MX" dirty="0">
              <a:latin typeface="Montserrat" panose="00000500000000000000" pitchFamily="2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es-419" dirty="0">
                <a:latin typeface="Montserrat" panose="00000500000000000000" pitchFamily="2" charset="0"/>
              </a:rPr>
              <a:t>Vigente desde 2019, con revisión anual para actualización.</a:t>
            </a:r>
          </a:p>
        </p:txBody>
      </p:sp>
      <p:pic>
        <p:nvPicPr>
          <p:cNvPr id="6" name="Google Shape;118;p15">
            <a:extLst>
              <a:ext uri="{FF2B5EF4-FFF2-40B4-BE49-F238E27FC236}">
                <a16:creationId xmlns:a16="http://schemas.microsoft.com/office/drawing/2014/main" id="{1ABD9B71-E18B-F741-9854-01C8AB9AEEF8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 rotWithShape="1">
          <a:blip r:embed="rId2">
            <a:alphaModFix/>
          </a:blip>
          <a:srcRect l="2683" t="3006" r="4474"/>
          <a:stretch/>
        </p:blipFill>
        <p:spPr>
          <a:xfrm>
            <a:off x="457200" y="2157856"/>
            <a:ext cx="3034724" cy="4053590"/>
          </a:xfrm>
          <a:prstGeom prst="rect">
            <a:avLst/>
          </a:prstGeom>
          <a:noFill/>
          <a:ln w="9525" cap="flat" cmpd="sng">
            <a:solidFill>
              <a:srgbClr val="6E152E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4293250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600" dirty="0"/>
              <a:t>Pilares de la atención:</a:t>
            </a:r>
          </a:p>
        </p:txBody>
      </p:sp>
      <p:graphicFrame>
        <p:nvGraphicFramePr>
          <p:cNvPr id="6" name="Marcador de contenido 3">
            <a:extLst>
              <a:ext uri="{FF2B5EF4-FFF2-40B4-BE49-F238E27FC236}">
                <a16:creationId xmlns:a16="http://schemas.microsoft.com/office/drawing/2014/main" id="{9CDDFAED-4782-F148-8961-549DC11A46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1296528"/>
              </p:ext>
            </p:extLst>
          </p:nvPr>
        </p:nvGraphicFramePr>
        <p:xfrm>
          <a:off x="422275" y="2052638"/>
          <a:ext cx="11404600" cy="4264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79218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600" dirty="0"/>
              <a:t>Promoción de la Salud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Gestionar la colaboración de diferentes dependencias y organizaciones (federales, estatales, municipales y locales)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Favorecer implementación de políticas públicas que promuevan una mejor calidad de vida de la población migrante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0" r="8450" b="14699"/>
          <a:stretch/>
        </p:blipFill>
        <p:spPr>
          <a:xfrm>
            <a:off x="7758544" y="4108661"/>
            <a:ext cx="4255655" cy="1986045"/>
          </a:xfrm>
          <a:prstGeom prst="rect">
            <a:avLst/>
          </a:prstGeom>
        </p:spPr>
      </p:pic>
      <p:sp>
        <p:nvSpPr>
          <p:cNvPr id="6" name="Marcador de contenido 2"/>
          <p:cNvSpPr txBox="1">
            <a:spLocks/>
          </p:cNvSpPr>
          <p:nvPr/>
        </p:nvSpPr>
        <p:spPr>
          <a:xfrm>
            <a:off x="411480" y="3688268"/>
            <a:ext cx="7347064" cy="2707401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rgbClr val="404040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Elaboración y difusión de medidas que promuevan conductas sanas, mensajes clave y comunicación de riesgos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Actividades para impulsar el desarrollo de competencias en salud y realizar medidas preventivas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Promover el desarrollo de entornos saludables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09355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365125"/>
            <a:ext cx="4197096" cy="193807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b="1" kern="1200" dirty="0">
                <a:latin typeface="Montserrat" pitchFamily="2" charset="77"/>
              </a:rPr>
              <a:t>Acciones de prevención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482589"/>
            <a:ext cx="4197097" cy="369437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s-ES_tradnl" sz="2000">
                <a:solidFill>
                  <a:schemeClr val="tx1"/>
                </a:solidFill>
                <a:latin typeface="Montserrat" pitchFamily="2" charset="77"/>
              </a:rPr>
              <a:t>Control de vectores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s-ES_tradnl" sz="2000">
                <a:solidFill>
                  <a:schemeClr val="tx1"/>
                </a:solidFill>
                <a:latin typeface="Montserrat" pitchFamily="2" charset="77"/>
              </a:rPr>
              <a:t>Distribución de pabellones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s-ES_tradnl" sz="2000">
                <a:solidFill>
                  <a:schemeClr val="tx1"/>
                </a:solidFill>
                <a:latin typeface="Montserrat" pitchFamily="2" charset="77"/>
              </a:rPr>
              <a:t>Vacunación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s-ES_tradnl" sz="2000">
                <a:solidFill>
                  <a:schemeClr val="tx1"/>
                </a:solidFill>
                <a:latin typeface="Montserrat" pitchFamily="2" charset="77"/>
              </a:rPr>
              <a:t>Prevención de accidentes y adicciones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endParaRPr lang="es-ES_tradnl" sz="2000">
              <a:solidFill>
                <a:schemeClr val="tx1"/>
              </a:solidFill>
              <a:latin typeface="Montserrat" pitchFamily="2" charset="77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6310E7A-2BB9-40F5-B4F6-545AB63999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74" r="-1" b="28434"/>
          <a:stretch/>
        </p:blipFill>
        <p:spPr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38" b="33249"/>
          <a:stretch/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39916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600" dirty="0"/>
              <a:t>Salud Sexual y Reproductiva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Planificación familiar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Prevención de embarazos en niñas y adolescentes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Prevención de ITS (VIH)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Prevención de cáncer de mama y </a:t>
            </a:r>
            <a:r>
              <a:rPr lang="es-MX" dirty="0" err="1">
                <a:latin typeface="Montserrat" panose="00000500000000000000" pitchFamily="2" charset="0"/>
              </a:rPr>
              <a:t>cervicouterino</a:t>
            </a:r>
            <a:endParaRPr lang="es-MX" dirty="0">
              <a:latin typeface="Montserrat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Identificación de embarazadas, detección oportuna de complicaciones (servicios amigables)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Prevención y atención de violencia de género y sexual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Red obstétrica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Lactancia materna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DCAA9318-0D16-CA42-BA21-1EA3A5B947E8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515" t="1061" r="-515" b="72941"/>
          <a:stretch/>
        </p:blipFill>
        <p:spPr>
          <a:xfrm>
            <a:off x="6361009" y="1551457"/>
            <a:ext cx="5339348" cy="206033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494" y="5337307"/>
            <a:ext cx="5339347" cy="110847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b="41408"/>
          <a:stretch/>
        </p:blipFill>
        <p:spPr>
          <a:xfrm>
            <a:off x="7274460" y="3132032"/>
            <a:ext cx="4730381" cy="211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603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600" dirty="0"/>
              <a:t>Salud Mental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Acciones para promover la salud mental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Directorio de organismos e instituciones, red de colaboración a favor de la salud mental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Desarrollo de protocolos y guías para la implementación de primeros auxilios psicológicos (PAP)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Capacitación al personal en contacto con población migrante, para implementar los PAP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AB297C3C-95D1-D042-98F1-0D47457906D0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968" y="1104901"/>
            <a:ext cx="4081263" cy="539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0475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600" dirty="0"/>
              <a:t>Vigilancia epidemiológica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21640" y="2052319"/>
            <a:ext cx="5017104" cy="4264979"/>
          </a:xfrm>
        </p:spPr>
        <p:txBody>
          <a:bodyPr/>
          <a:lstStyle/>
          <a:p>
            <a:r>
              <a:rPr lang="es-MX" dirty="0"/>
              <a:t>Vigilancia epidemiológica-laboratorio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Vigilancia de rutina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Vigilancia activa (casos de interés epidemiológico)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Estudio de caso, toma y envío de muestras para diagnóstico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097C86E-347B-2044-912D-85A3ACB90607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EAE1EEB-B8F6-274E-BD8C-CFAD4A6177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628" t="23125" r="1449" b="13124"/>
          <a:stretch/>
        </p:blipFill>
        <p:spPr>
          <a:xfrm>
            <a:off x="5516360" y="1650785"/>
            <a:ext cx="3218671" cy="413142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79D8D04-F606-0B49-97AC-317A6C618A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439" t="22812" r="1273" b="13125"/>
          <a:stretch/>
        </p:blipFill>
        <p:spPr>
          <a:xfrm>
            <a:off x="8355899" y="2136673"/>
            <a:ext cx="3301285" cy="438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393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600" dirty="0"/>
              <a:t>Vigilancia Sanitaria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2800" dirty="0"/>
              <a:t>Verificación Sanitaria</a:t>
            </a:r>
          </a:p>
          <a:p>
            <a:r>
              <a:rPr lang="es-MX" sz="2800" dirty="0"/>
              <a:t>Fomento Sanitario</a:t>
            </a:r>
          </a:p>
          <a:p>
            <a:r>
              <a:rPr lang="es-MX" sz="2800" dirty="0"/>
              <a:t>Saneamiento básico</a:t>
            </a:r>
          </a:p>
          <a:p>
            <a:endParaRPr lang="es-MX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De agua para uso y consumo humano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De alimentos (preparación y conservación)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De establecimientos</a:t>
            </a:r>
          </a:p>
          <a:p>
            <a:endParaRPr lang="es-MX" dirty="0">
              <a:latin typeface="Montserrat" panose="00000500000000000000" pitchFamily="2" charset="0"/>
            </a:endParaRP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F53816B-8D76-CB46-AFAD-03A5533C331F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8" r="28947"/>
          <a:stretch/>
        </p:blipFill>
        <p:spPr>
          <a:xfrm>
            <a:off x="7677150" y="3591200"/>
            <a:ext cx="4038600" cy="297883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537" y="1217897"/>
            <a:ext cx="4404560" cy="247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7330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600" dirty="0"/>
              <a:t>Atención Médica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21640" y="2052319"/>
            <a:ext cx="6099476" cy="260935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s-MX" sz="2000" dirty="0"/>
              <a:t>Consultas médicas de primer y segundo nivel</a:t>
            </a:r>
          </a:p>
          <a:p>
            <a:pPr>
              <a:lnSpc>
                <a:spcPct val="120000"/>
              </a:lnSpc>
            </a:pPr>
            <a:r>
              <a:rPr lang="es-MX" sz="2000" dirty="0"/>
              <a:t>Tratamiento de enfermedades</a:t>
            </a:r>
          </a:p>
          <a:p>
            <a:pPr>
              <a:lnSpc>
                <a:spcPct val="120000"/>
              </a:lnSpc>
            </a:pPr>
            <a:r>
              <a:rPr lang="es-MX" sz="2000" dirty="0"/>
              <a:t>Atención del embarazo, parto y puerperio</a:t>
            </a:r>
          </a:p>
          <a:p>
            <a:pPr>
              <a:lnSpc>
                <a:spcPct val="120000"/>
              </a:lnSpc>
            </a:pPr>
            <a:r>
              <a:rPr lang="es-MX" sz="2000" dirty="0"/>
              <a:t>Atención de urgencias médicas</a:t>
            </a:r>
          </a:p>
          <a:p>
            <a:pPr>
              <a:lnSpc>
                <a:spcPct val="120000"/>
              </a:lnSpc>
            </a:pPr>
            <a:r>
              <a:rPr lang="es-MX" sz="2000" dirty="0"/>
              <a:t>Atención psicológica</a:t>
            </a:r>
          </a:p>
          <a:p>
            <a:pPr>
              <a:lnSpc>
                <a:spcPct val="120000"/>
              </a:lnSpc>
            </a:pPr>
            <a:r>
              <a:rPr lang="es-MX" sz="2000" dirty="0"/>
              <a:t>Atención médica prehospitalaria (CRUM)</a:t>
            </a:r>
          </a:p>
          <a:p>
            <a:pPr>
              <a:lnSpc>
                <a:spcPct val="120000"/>
              </a:lnSpc>
            </a:pPr>
            <a:r>
              <a:rPr lang="es-MX" sz="2000" dirty="0"/>
              <a:t>Canalización para atención</a:t>
            </a:r>
          </a:p>
          <a:p>
            <a:pPr>
              <a:lnSpc>
                <a:spcPct val="120000"/>
              </a:lnSpc>
            </a:pPr>
            <a:endParaRPr lang="es-MX" sz="2000" dirty="0"/>
          </a:p>
          <a:p>
            <a:pPr>
              <a:lnSpc>
                <a:spcPct val="120000"/>
              </a:lnSpc>
            </a:pPr>
            <a:endParaRPr lang="es-MX" sz="2000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8587689-9DF8-CD4C-8DAD-B795ABC99F81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86" b="18590"/>
          <a:stretch/>
        </p:blipFill>
        <p:spPr>
          <a:xfrm>
            <a:off x="4379494" y="4730951"/>
            <a:ext cx="7579895" cy="190756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1" r="6053" b="23510"/>
          <a:stretch/>
        </p:blipFill>
        <p:spPr>
          <a:xfrm>
            <a:off x="6521116" y="2474949"/>
            <a:ext cx="5438273" cy="225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306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600" dirty="0"/>
              <a:t>Retos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MX" sz="2800" dirty="0">
                <a:latin typeface="Montserrat" panose="00000500000000000000" pitchFamily="2" charset="0"/>
              </a:rPr>
              <a:t>Favorecer el acceso a los servicios de salud, incrementar capacitación al personal de salud para evitar discriminación, atención intercultural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MX" sz="2800" dirty="0">
                <a:latin typeface="Montserrat" panose="00000500000000000000" pitchFamily="2" charset="0"/>
              </a:rPr>
              <a:t>Capacitar a personal para atención de primeros auxilios en salud mental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MX" sz="2800" dirty="0">
                <a:latin typeface="Montserrat" panose="00000500000000000000" pitchFamily="2" charset="0"/>
              </a:rPr>
              <a:t>Mejorar comunicación con servicios de salud para incrementar redes de atención entre albergues, campamentos y estaciones migratorias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MX" sz="2800" dirty="0">
                <a:latin typeface="Montserrat" panose="00000500000000000000" pitchFamily="2" charset="0"/>
              </a:rPr>
              <a:t>Difundir información para que se favorezca lleven a cabo conductas saludables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MX" sz="2800" dirty="0">
                <a:latin typeface="Montserrat" panose="00000500000000000000" pitchFamily="2" charset="0"/>
              </a:rPr>
              <a:t>Incorporar acciones en conjunto con otros sectores para mejorar los Determinantes Sociales de la Salud que afectan la salud de la población migrante</a:t>
            </a:r>
          </a:p>
        </p:txBody>
      </p:sp>
    </p:spTree>
    <p:extLst>
      <p:ext uri="{BB962C8B-B14F-4D97-AF65-F5344CB8AC3E}">
        <p14:creationId xmlns:p14="http://schemas.microsoft.com/office/powerpoint/2010/main" val="21325178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A6BD1DB-17DE-BA44-83C5-B0C7372F2B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111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AAF6F5E-4F0E-8C40-B081-523F5CEC6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b="1" dirty="0">
                <a:latin typeface="Montserrat" pitchFamily="2" charset="77"/>
              </a:rPr>
              <a:t>Principal </a:t>
            </a:r>
            <a:r>
              <a:rPr lang="en-US" sz="4000" b="1" dirty="0" err="1">
                <a:latin typeface="Montserrat" pitchFamily="2" charset="77"/>
              </a:rPr>
              <a:t>reto</a:t>
            </a:r>
            <a:endParaRPr lang="en-US" sz="4000" b="1" dirty="0">
              <a:latin typeface="Montserrat" pitchFamily="2" charset="77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24340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1">
            <a:extLst>
              <a:ext uri="{FF2B5EF4-FFF2-40B4-BE49-F238E27FC236}">
                <a16:creationId xmlns:a16="http://schemas.microsoft.com/office/drawing/2014/main" id="{EB2D943A-B99B-A940-9C9B-4981D70C8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8396" y="2885880"/>
            <a:ext cx="10126721" cy="561931"/>
          </a:xfrm>
        </p:spPr>
        <p:txBody>
          <a:bodyPr>
            <a:normAutofit fontScale="92500" lnSpcReduction="10000"/>
          </a:bodyPr>
          <a:lstStyle/>
          <a:p>
            <a:r>
              <a:rPr lang="es-MX" dirty="0"/>
              <a:t>¡GRACIAS!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2650F48-93C2-1F4A-913E-D11FF0399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2439" y="3839844"/>
            <a:ext cx="2546524" cy="285728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481" y="4210433"/>
            <a:ext cx="1971707" cy="173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2235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4506</TotalTime>
  <Words>927</Words>
  <Application>Microsoft Macintosh PowerPoint</Application>
  <PresentationFormat>Panorámica</PresentationFormat>
  <Paragraphs>110</Paragraphs>
  <Slides>20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8" baseType="lpstr">
      <vt:lpstr>Montserrat Medium</vt:lpstr>
      <vt:lpstr>Montserrat</vt:lpstr>
      <vt:lpstr>Calibri</vt:lpstr>
      <vt:lpstr>Arial</vt:lpstr>
      <vt:lpstr>GMX Regular</vt:lpstr>
      <vt:lpstr>GMX Black</vt:lpstr>
      <vt:lpstr>Montserrat SemiBold</vt:lpstr>
      <vt:lpstr>Tema de Office</vt:lpstr>
      <vt:lpstr>Acciones en materia de Salud en México dirigidas a Población en contexto de movilidad</vt:lpstr>
      <vt:lpstr>La salud es un derecho humano</vt:lpstr>
      <vt:lpstr>La salud es un derecho humano</vt:lpstr>
      <vt:lpstr>Presentación de PowerPoint</vt:lpstr>
      <vt:lpstr>Presentación de PowerPoint</vt:lpstr>
      <vt:lpstr>Migración</vt:lpstr>
      <vt:lpstr>Contexto</vt:lpstr>
      <vt:lpstr>Contexto</vt:lpstr>
      <vt:lpstr>Modelo de atención a la salud de la población en contexto de movilidad</vt:lpstr>
      <vt:lpstr>Pilares de la atención:</vt:lpstr>
      <vt:lpstr>Promoción de la Salud</vt:lpstr>
      <vt:lpstr>Acciones de prevención </vt:lpstr>
      <vt:lpstr>Salud Sexual y Reproductiva</vt:lpstr>
      <vt:lpstr>Salud Mental</vt:lpstr>
      <vt:lpstr>Vigilancia epidemiológica</vt:lpstr>
      <vt:lpstr>Vigilancia Sanitaria</vt:lpstr>
      <vt:lpstr>Atención Médica</vt:lpstr>
      <vt:lpstr>Retos</vt:lpstr>
      <vt:lpstr>Principal reto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User;NSC</dc:creator>
  <cp:lastModifiedBy>Ricardo Cortés-Alcalá</cp:lastModifiedBy>
  <cp:revision>219</cp:revision>
  <cp:lastPrinted>2021-09-02T17:35:10Z</cp:lastPrinted>
  <dcterms:created xsi:type="dcterms:W3CDTF">2018-12-04T03:27:02Z</dcterms:created>
  <dcterms:modified xsi:type="dcterms:W3CDTF">2021-09-23T16:51:09Z</dcterms:modified>
</cp:coreProperties>
</file>