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4" r:id="rId4"/>
    <p:sldId id="311" r:id="rId5"/>
    <p:sldId id="309" r:id="rId6"/>
    <p:sldId id="310" r:id="rId7"/>
    <p:sldId id="270" r:id="rId8"/>
    <p:sldId id="271" r:id="rId9"/>
    <p:sldId id="272" r:id="rId10"/>
    <p:sldId id="312" r:id="rId11"/>
    <p:sldId id="322" r:id="rId12"/>
    <p:sldId id="258" r:id="rId13"/>
    <p:sldId id="260" r:id="rId14"/>
    <p:sldId id="315" r:id="rId15"/>
    <p:sldId id="316" r:id="rId16"/>
    <p:sldId id="317" r:id="rId17"/>
    <p:sldId id="313" r:id="rId18"/>
    <p:sldId id="318" r:id="rId19"/>
    <p:sldId id="314" r:id="rId20"/>
    <p:sldId id="319" r:id="rId21"/>
    <p:sldId id="320" r:id="rId22"/>
    <p:sldId id="321" r:id="rId23"/>
    <p:sldId id="273" r:id="rId24"/>
    <p:sldId id="323" r:id="rId25"/>
    <p:sldId id="261" r:id="rId26"/>
    <p:sldId id="269" r:id="rId27"/>
    <p:sldId id="267" r:id="rId28"/>
    <p:sldId id="266" r:id="rId2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6374" autoAdjust="0"/>
  </p:normalViewPr>
  <p:slideViewPr>
    <p:cSldViewPr snapToGrid="0">
      <p:cViewPr varScale="1">
        <p:scale>
          <a:sx n="107" d="100"/>
          <a:sy n="107" d="100"/>
        </p:scale>
        <p:origin x="6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9ACF53-C22F-48CA-9E09-537F093544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3ACCDD18-C7EA-4287-8B68-A9719ED74B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21957813-7AEC-45E0-9E4D-3460C1F96D4C}"/>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5" name="Marcador de pie de página 4">
            <a:extLst>
              <a:ext uri="{FF2B5EF4-FFF2-40B4-BE49-F238E27FC236}">
                <a16:creationId xmlns:a16="http://schemas.microsoft.com/office/drawing/2014/main" id="{95657164-F279-4211-9A75-1EE672AC47D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276BC43-C1C4-4E9B-9745-D8002E8A14D4}"/>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203469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58C184-C6B7-4EB3-9A61-FF09F086A8A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0A127BD-AA28-4C23-9E8C-63A21E8665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EF41E6C-B6B4-44D6-B9FA-AD82A662E52F}"/>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5" name="Marcador de pie de página 4">
            <a:extLst>
              <a:ext uri="{FF2B5EF4-FFF2-40B4-BE49-F238E27FC236}">
                <a16:creationId xmlns:a16="http://schemas.microsoft.com/office/drawing/2014/main" id="{4504B885-059A-4074-8073-FC9B0F239D6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2EF9779-3A6E-45C8-A11E-BFF9B9D981F5}"/>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285836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648FF1-A9A0-4B86-B61A-4139CC07725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6797FE0-10A2-4B00-8124-64B38A1405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A611E92-273A-4E33-8C59-4D21660916AD}"/>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5" name="Marcador de pie de página 4">
            <a:extLst>
              <a:ext uri="{FF2B5EF4-FFF2-40B4-BE49-F238E27FC236}">
                <a16:creationId xmlns:a16="http://schemas.microsoft.com/office/drawing/2014/main" id="{2693701A-DB96-42C9-B2F7-80C103639E4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6FC7538-62AC-4F4A-AA4E-65C1B5C0EC03}"/>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3379757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0FDF8A-ECA9-4FDD-8D82-A2DCB56605E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4D0D83BE-2438-4E1A-B34D-6AE642C6007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591AEE3C-A5B9-4848-B6E0-036E270E757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1FFCC167-3B1F-44CD-B6AD-609F59F1F20B}"/>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6" name="Marcador de pie de página 5">
            <a:extLst>
              <a:ext uri="{FF2B5EF4-FFF2-40B4-BE49-F238E27FC236}">
                <a16:creationId xmlns:a16="http://schemas.microsoft.com/office/drawing/2014/main" id="{2F0616F6-BAB8-4930-BA3E-CC6097FD5C8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4DC6AC8-0663-464E-8DAD-17CC59B60D5F}"/>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1951951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A7F01F-F257-499B-B0E9-3309764E9C2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D6F39D2-A3AD-4058-9F66-3C4100594A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6FA388B-1C0B-437E-B476-76558B9564D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68C8EC8C-A3F9-4CC1-9A10-DD4B069149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7A78766-4D35-4F34-8CFC-7E639D8B8F0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F6DD3489-71FE-4061-BE96-2E3EEF10BE0A}"/>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8" name="Marcador de pie de página 7">
            <a:extLst>
              <a:ext uri="{FF2B5EF4-FFF2-40B4-BE49-F238E27FC236}">
                <a16:creationId xmlns:a16="http://schemas.microsoft.com/office/drawing/2014/main" id="{E6B3AFC8-2060-4899-BB54-10EDBD9FE5C9}"/>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291C786A-1D46-46AA-8D82-462695755ECC}"/>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3696772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0CA413-FD93-4FBC-B9EB-8AD4BDB6108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07BC596A-0626-46B7-A4E8-7E2C8E75E55E}"/>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4" name="Marcador de pie de página 3">
            <a:extLst>
              <a:ext uri="{FF2B5EF4-FFF2-40B4-BE49-F238E27FC236}">
                <a16:creationId xmlns:a16="http://schemas.microsoft.com/office/drawing/2014/main" id="{55EED002-6374-4605-A753-D101A942675C}"/>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73D5E528-8584-4D58-B5FD-1346F24BCC44}"/>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3112306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F391DAE-6DC0-4F6B-82D3-7A6DCF8F8847}"/>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3" name="Marcador de pie de página 2">
            <a:extLst>
              <a:ext uri="{FF2B5EF4-FFF2-40B4-BE49-F238E27FC236}">
                <a16:creationId xmlns:a16="http://schemas.microsoft.com/office/drawing/2014/main" id="{86E4077F-43BA-4CD6-B77E-837CB8D19389}"/>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393A6957-7593-48FA-87CC-396FE795349D}"/>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2420748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1E7FEF-7E43-4E92-9145-29A561FEFE4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D864AB40-518D-4D28-8619-DF68928D62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2F988E26-47B4-4F7C-B7E5-E3C82DAE49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38F59C5-BA7E-4E9D-9D51-FB72B2466559}"/>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6" name="Marcador de pie de página 5">
            <a:extLst>
              <a:ext uri="{FF2B5EF4-FFF2-40B4-BE49-F238E27FC236}">
                <a16:creationId xmlns:a16="http://schemas.microsoft.com/office/drawing/2014/main" id="{85234D5A-834A-453D-8E9D-CA9566E49D8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BE84F86-95A1-463A-9176-C752778280BE}"/>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3291595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8D4B7F-6712-46C5-8E01-35C2F51010E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A6E37267-05D2-4B96-A050-AA29BD9F85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BCC6B83D-0C22-441F-8C9C-2BA0AD1857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6CA175B-ACE6-4FA0-A8CE-B592BEF27F7A}"/>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6" name="Marcador de pie de página 5">
            <a:extLst>
              <a:ext uri="{FF2B5EF4-FFF2-40B4-BE49-F238E27FC236}">
                <a16:creationId xmlns:a16="http://schemas.microsoft.com/office/drawing/2014/main" id="{EA7D43BB-9476-4C49-B8E5-526A1F3BE4D5}"/>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08FAE4C-DF36-4770-8945-0D8EBB906B51}"/>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683106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9BCFD3-6E5A-4E39-93BE-8678A57C1DE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0FDF400D-FE81-4E82-B1CD-D8646F9ED47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5698350-D64F-4850-982F-857928336EE2}"/>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5" name="Marcador de pie de página 4">
            <a:extLst>
              <a:ext uri="{FF2B5EF4-FFF2-40B4-BE49-F238E27FC236}">
                <a16:creationId xmlns:a16="http://schemas.microsoft.com/office/drawing/2014/main" id="{485E89D1-1DA4-48A1-9AED-65A271CFECC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5021292-0C05-4023-B4C6-45EE8043BD86}"/>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2017478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B79E5A4-DACF-4ED5-9D1A-18260526D64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AD936161-BE45-4C01-8A6E-F7DC91140D5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5044C77-9E97-4C8B-B1AC-7513C16325D1}"/>
              </a:ext>
            </a:extLst>
          </p:cNvPr>
          <p:cNvSpPr>
            <a:spLocks noGrp="1"/>
          </p:cNvSpPr>
          <p:nvPr>
            <p:ph type="dt" sz="half" idx="10"/>
          </p:nvPr>
        </p:nvSpPr>
        <p:spPr/>
        <p:txBody>
          <a:bodyPr/>
          <a:lstStyle/>
          <a:p>
            <a:fld id="{7D20A1F7-7183-47DF-9A86-AC547E166DF4}" type="datetimeFigureOut">
              <a:rPr lang="es-MX" smtClean="0"/>
              <a:t>23/09/2021</a:t>
            </a:fld>
            <a:endParaRPr lang="es-MX"/>
          </a:p>
        </p:txBody>
      </p:sp>
      <p:sp>
        <p:nvSpPr>
          <p:cNvPr id="5" name="Marcador de pie de página 4">
            <a:extLst>
              <a:ext uri="{FF2B5EF4-FFF2-40B4-BE49-F238E27FC236}">
                <a16:creationId xmlns:a16="http://schemas.microsoft.com/office/drawing/2014/main" id="{862B1BEB-9AB6-4BF8-86BB-A09A320C45F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2135D17-C9DE-4AB0-B479-8273F237E6B1}"/>
              </a:ext>
            </a:extLst>
          </p:cNvPr>
          <p:cNvSpPr>
            <a:spLocks noGrp="1"/>
          </p:cNvSpPr>
          <p:nvPr>
            <p:ph type="sldNum" sz="quarter" idx="12"/>
          </p:nvPr>
        </p:nvSpPr>
        <p:spPr/>
        <p:txBody>
          <a:bodyPr/>
          <a:lstStyle/>
          <a:p>
            <a:fld id="{A2C6DA9F-7B90-466A-ADCC-FD4CE7CE6D85}" type="slidenum">
              <a:rPr lang="es-MX" smtClean="0"/>
              <a:t>‹Nº›</a:t>
            </a:fld>
            <a:endParaRPr lang="es-MX"/>
          </a:p>
        </p:txBody>
      </p:sp>
    </p:spTree>
    <p:extLst>
      <p:ext uri="{BB962C8B-B14F-4D97-AF65-F5344CB8AC3E}">
        <p14:creationId xmlns:p14="http://schemas.microsoft.com/office/powerpoint/2010/main" val="409952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9529F40-C0B1-4448-94E5-5EFE46DE6A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C33B7DC-E0D2-4313-B48F-D85C044581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E5BDC5F-5F7A-4E5D-AA0F-9607385918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0A1F7-7183-47DF-9A86-AC547E166DF4}" type="datetimeFigureOut">
              <a:rPr lang="es-MX" smtClean="0"/>
              <a:t>23/09/2021</a:t>
            </a:fld>
            <a:endParaRPr lang="es-MX"/>
          </a:p>
        </p:txBody>
      </p:sp>
      <p:sp>
        <p:nvSpPr>
          <p:cNvPr id="5" name="Marcador de pie de página 4">
            <a:extLst>
              <a:ext uri="{FF2B5EF4-FFF2-40B4-BE49-F238E27FC236}">
                <a16:creationId xmlns:a16="http://schemas.microsoft.com/office/drawing/2014/main" id="{B964DE24-5974-41A7-AF40-B459841DBC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45D2BB8F-8AD4-4FCE-B7DA-80C3A255D7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C6DA9F-7B90-466A-ADCC-FD4CE7CE6D85}" type="slidenum">
              <a:rPr lang="es-MX" smtClean="0"/>
              <a:t>‹Nº›</a:t>
            </a:fld>
            <a:endParaRPr lang="es-MX"/>
          </a:p>
        </p:txBody>
      </p:sp>
    </p:spTree>
    <p:extLst>
      <p:ext uri="{BB962C8B-B14F-4D97-AF65-F5344CB8AC3E}">
        <p14:creationId xmlns:p14="http://schemas.microsoft.com/office/powerpoint/2010/main" val="1031505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imumi.org/wp-content/uploads/2021/03/Un-viaje-de-esperanza-La-Migracion-de-Mujeres-Haitianas-a-Tapachula-Mexico.pdf"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eacnur.org/files/global_trends_informe_espanol.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eacnur.org/files/global_trends_informe_espanol.pdf"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www.cbp.gov/newsroom/stats/cbp-enforcement-statistics/title-8-and-title-42-statistics" TargetMode="Externa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D544AB-2503-48FE-814B-8F29CC38EB76}"/>
              </a:ext>
            </a:extLst>
          </p:cNvPr>
          <p:cNvSpPr>
            <a:spLocks noGrp="1"/>
          </p:cNvSpPr>
          <p:nvPr>
            <p:ph type="ctrTitle"/>
          </p:nvPr>
        </p:nvSpPr>
        <p:spPr/>
        <p:txBody>
          <a:bodyPr/>
          <a:lstStyle/>
          <a:p>
            <a:endParaRPr lang="es-MX" dirty="0"/>
          </a:p>
        </p:txBody>
      </p:sp>
      <p:sp>
        <p:nvSpPr>
          <p:cNvPr id="3" name="Subtítulo 2">
            <a:extLst>
              <a:ext uri="{FF2B5EF4-FFF2-40B4-BE49-F238E27FC236}">
                <a16:creationId xmlns:a16="http://schemas.microsoft.com/office/drawing/2014/main" id="{E6992525-6AA6-4777-B94B-828523D93526}"/>
              </a:ext>
            </a:extLst>
          </p:cNvPr>
          <p:cNvSpPr>
            <a:spLocks noGrp="1"/>
          </p:cNvSpPr>
          <p:nvPr>
            <p:ph type="subTitle" idx="1"/>
          </p:nvPr>
        </p:nvSpPr>
        <p:spPr>
          <a:xfrm>
            <a:off x="1524000" y="3711095"/>
            <a:ext cx="9144000" cy="1655762"/>
          </a:xfrm>
        </p:spPr>
        <p:txBody>
          <a:bodyPr>
            <a:normAutofit fontScale="62500" lnSpcReduction="20000"/>
          </a:bodyPr>
          <a:lstStyle/>
          <a:p>
            <a:endParaRPr lang="es-MX" dirty="0"/>
          </a:p>
          <a:p>
            <a:pPr algn="r"/>
            <a:r>
              <a:rPr lang="es-MX" b="0" i="0" dirty="0">
                <a:solidFill>
                  <a:srgbClr val="222222"/>
                </a:solidFill>
                <a:effectLst/>
                <a:latin typeface="Arial" panose="020B0604020202020204" pitchFamily="34" charset="0"/>
              </a:rPr>
              <a:t>Las experiencias de mujeres migrantes y solicitantes de asilo provenientes de Haití: retos específicos e interseccionales</a:t>
            </a:r>
            <a:endParaRPr lang="es-MX" dirty="0"/>
          </a:p>
          <a:p>
            <a:pPr algn="r"/>
            <a:endParaRPr lang="es-MX" dirty="0"/>
          </a:p>
          <a:p>
            <a:pPr algn="r"/>
            <a:r>
              <a:rPr lang="es-MX" b="0" i="0" dirty="0">
                <a:solidFill>
                  <a:srgbClr val="222222"/>
                </a:solidFill>
                <a:effectLst/>
                <a:latin typeface="Arial" panose="020B0604020202020204" pitchFamily="34" charset="0"/>
              </a:rPr>
              <a:t>Conferencia Regional sobre Migración</a:t>
            </a:r>
          </a:p>
          <a:p>
            <a:pPr algn="r"/>
            <a:r>
              <a:rPr lang="es-MX" b="0" i="0" dirty="0">
                <a:solidFill>
                  <a:srgbClr val="222222"/>
                </a:solidFill>
                <a:effectLst/>
                <a:latin typeface="Arial" panose="020B0604020202020204" pitchFamily="34" charset="0"/>
              </a:rPr>
              <a:t>III Congreso de Mujeres en Contextos de Migración</a:t>
            </a:r>
            <a:r>
              <a:rPr lang="es-MX" dirty="0"/>
              <a:t>, a 24 de septiembre 2021.</a:t>
            </a:r>
          </a:p>
        </p:txBody>
      </p:sp>
      <p:pic>
        <p:nvPicPr>
          <p:cNvPr id="4" name="Imagen 3">
            <a:extLst>
              <a:ext uri="{FF2B5EF4-FFF2-40B4-BE49-F238E27FC236}">
                <a16:creationId xmlns:a16="http://schemas.microsoft.com/office/drawing/2014/main" id="{B20A4B60-5EC8-48F5-87EE-ACD997E9BDF2}"/>
              </a:ext>
            </a:extLst>
          </p:cNvPr>
          <p:cNvPicPr>
            <a:picLocks noChangeAspect="1"/>
          </p:cNvPicPr>
          <p:nvPr/>
        </p:nvPicPr>
        <p:blipFill rotWithShape="1">
          <a:blip r:embed="rId2"/>
          <a:srcRect l="27237" t="31203" r="1184" b="36450"/>
          <a:stretch/>
        </p:blipFill>
        <p:spPr>
          <a:xfrm>
            <a:off x="1799660" y="541421"/>
            <a:ext cx="8726905" cy="2887579"/>
          </a:xfrm>
          <a:prstGeom prst="rect">
            <a:avLst/>
          </a:prstGeom>
        </p:spPr>
      </p:pic>
    </p:spTree>
    <p:extLst>
      <p:ext uri="{BB962C8B-B14F-4D97-AF65-F5344CB8AC3E}">
        <p14:creationId xmlns:p14="http://schemas.microsoft.com/office/powerpoint/2010/main" val="3811977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23F85A-4ECD-4231-B886-B9018A3D5AFA}"/>
              </a:ext>
            </a:extLst>
          </p:cNvPr>
          <p:cNvSpPr>
            <a:spLocks noGrp="1"/>
          </p:cNvSpPr>
          <p:nvPr>
            <p:ph type="title"/>
          </p:nvPr>
        </p:nvSpPr>
        <p:spPr/>
        <p:txBody>
          <a:bodyPr/>
          <a:lstStyle/>
          <a:p>
            <a:pPr algn="ctr"/>
            <a:r>
              <a:rPr lang="es-MX" b="1" dirty="0"/>
              <a:t>Un viaje de esperanza: La migración de mujeres Haitianas a Tapachula, México</a:t>
            </a:r>
          </a:p>
        </p:txBody>
      </p:sp>
      <p:sp>
        <p:nvSpPr>
          <p:cNvPr id="3" name="Marcador de contenido 2">
            <a:extLst>
              <a:ext uri="{FF2B5EF4-FFF2-40B4-BE49-F238E27FC236}">
                <a16:creationId xmlns:a16="http://schemas.microsoft.com/office/drawing/2014/main" id="{150D9B96-DBE9-4A25-A231-62D9D65A71B9}"/>
              </a:ext>
            </a:extLst>
          </p:cNvPr>
          <p:cNvSpPr>
            <a:spLocks noGrp="1"/>
          </p:cNvSpPr>
          <p:nvPr>
            <p:ph idx="1"/>
          </p:nvPr>
        </p:nvSpPr>
        <p:spPr>
          <a:xfrm>
            <a:off x="376518" y="1450154"/>
            <a:ext cx="11542698" cy="4351338"/>
          </a:xfrm>
        </p:spPr>
        <p:txBody>
          <a:bodyPr>
            <a:normAutofit lnSpcReduction="10000"/>
          </a:bodyPr>
          <a:lstStyle/>
          <a:p>
            <a:pPr marL="0" indent="0">
              <a:buNone/>
            </a:pPr>
            <a:endParaRPr lang="es-MX" dirty="0">
              <a:solidFill>
                <a:srgbClr val="0563C1"/>
              </a:solidFill>
              <a:hlinkClick r:id="rId2">
                <a:extLst>
                  <a:ext uri="{A12FA001-AC4F-418D-AE19-62706E023703}">
                    <ahyp:hlinkClr xmlns:ahyp="http://schemas.microsoft.com/office/drawing/2018/hyperlinkcolor" val="tx"/>
                  </a:ext>
                </a:extLst>
              </a:hlinkClick>
            </a:endParaRPr>
          </a:p>
          <a:p>
            <a:pPr marL="0" indent="0">
              <a:buNone/>
            </a:pPr>
            <a:endParaRPr lang="es-MX" dirty="0">
              <a:solidFill>
                <a:srgbClr val="0563C1"/>
              </a:solidFill>
              <a:hlinkClick r:id="rId2">
                <a:extLst>
                  <a:ext uri="{A12FA001-AC4F-418D-AE19-62706E023703}">
                    <ahyp:hlinkClr xmlns:ahyp="http://schemas.microsoft.com/office/drawing/2018/hyperlinkcolor" val="tx"/>
                  </a:ext>
                </a:extLst>
              </a:hlinkClick>
            </a:endParaRPr>
          </a:p>
          <a:p>
            <a:pPr marL="0" indent="0">
              <a:buNone/>
            </a:pPr>
            <a:endParaRPr lang="es-MX" dirty="0">
              <a:solidFill>
                <a:srgbClr val="0563C1"/>
              </a:solidFill>
              <a:hlinkClick r:id="rId2">
                <a:extLst>
                  <a:ext uri="{A12FA001-AC4F-418D-AE19-62706E023703}">
                    <ahyp:hlinkClr xmlns:ahyp="http://schemas.microsoft.com/office/drawing/2018/hyperlinkcolor" val="tx"/>
                  </a:ext>
                </a:extLst>
              </a:hlinkClick>
            </a:endParaRPr>
          </a:p>
          <a:p>
            <a:pPr marL="0" indent="0">
              <a:buNone/>
            </a:pPr>
            <a:endParaRPr lang="es-MX" dirty="0">
              <a:solidFill>
                <a:srgbClr val="0563C1"/>
              </a:solidFill>
              <a:hlinkClick r:id="rId2">
                <a:extLst>
                  <a:ext uri="{A12FA001-AC4F-418D-AE19-62706E023703}">
                    <ahyp:hlinkClr xmlns:ahyp="http://schemas.microsoft.com/office/drawing/2018/hyperlinkcolor" val="tx"/>
                  </a:ext>
                </a:extLst>
              </a:hlinkClick>
            </a:endParaRPr>
          </a:p>
          <a:p>
            <a:pPr marL="7799388" indent="0" algn="just">
              <a:buNone/>
            </a:pPr>
            <a:r>
              <a:rPr lang="es-MX" dirty="0">
                <a:solidFill>
                  <a:srgbClr val="0563C1"/>
                </a:solidFill>
                <a:hlinkClick r:id="rId2">
                  <a:extLst>
                    <a:ext uri="{A12FA001-AC4F-418D-AE19-62706E023703}">
                      <ahyp:hlinkClr xmlns:ahyp="http://schemas.microsoft.com/office/drawing/2018/hyperlinkcolor" val="tx"/>
                    </a:ext>
                  </a:extLst>
                </a:hlinkClick>
              </a:rPr>
              <a:t>https://imumi.org/wp-content/uploads/2021/03/Un-viaje-de-esperanza-La-Migracion-de-Mujeres-Haitianas-a-Tapachula-Mexico.pdf</a:t>
            </a:r>
            <a:r>
              <a:rPr lang="es-MX" dirty="0"/>
              <a:t> </a:t>
            </a:r>
          </a:p>
        </p:txBody>
      </p:sp>
      <p:pic>
        <p:nvPicPr>
          <p:cNvPr id="4" name="Imagen 3">
            <a:extLst>
              <a:ext uri="{FF2B5EF4-FFF2-40B4-BE49-F238E27FC236}">
                <a16:creationId xmlns:a16="http://schemas.microsoft.com/office/drawing/2014/main" id="{B4FEB1B0-04CF-44BA-8150-15676E5E061F}"/>
              </a:ext>
            </a:extLst>
          </p:cNvPr>
          <p:cNvPicPr>
            <a:picLocks noChangeAspect="1"/>
          </p:cNvPicPr>
          <p:nvPr/>
        </p:nvPicPr>
        <p:blipFill rotWithShape="1">
          <a:blip r:embed="rId3"/>
          <a:srcRect l="27237" t="31203" r="1184" b="36450"/>
          <a:stretch/>
        </p:blipFill>
        <p:spPr>
          <a:xfrm>
            <a:off x="272784" y="5801492"/>
            <a:ext cx="2814973" cy="931425"/>
          </a:xfrm>
          <a:prstGeom prst="rect">
            <a:avLst/>
          </a:prstGeom>
        </p:spPr>
      </p:pic>
      <p:pic>
        <p:nvPicPr>
          <p:cNvPr id="6" name="Imagen 5">
            <a:extLst>
              <a:ext uri="{FF2B5EF4-FFF2-40B4-BE49-F238E27FC236}">
                <a16:creationId xmlns:a16="http://schemas.microsoft.com/office/drawing/2014/main" id="{081CF2E5-D83E-45DF-AFC6-2F2AA688527F}"/>
              </a:ext>
            </a:extLst>
          </p:cNvPr>
          <p:cNvPicPr>
            <a:picLocks noChangeAspect="1"/>
          </p:cNvPicPr>
          <p:nvPr/>
        </p:nvPicPr>
        <p:blipFill rotWithShape="1">
          <a:blip r:embed="rId4"/>
          <a:srcRect l="32759" t="15220" r="33774" b="7170"/>
          <a:stretch/>
        </p:blipFill>
        <p:spPr>
          <a:xfrm>
            <a:off x="4342415" y="2143779"/>
            <a:ext cx="3161071" cy="4123426"/>
          </a:xfrm>
          <a:prstGeom prst="rect">
            <a:avLst/>
          </a:prstGeom>
        </p:spPr>
        <p:style>
          <a:lnRef idx="2">
            <a:schemeClr val="dk1"/>
          </a:lnRef>
          <a:fillRef idx="1">
            <a:schemeClr val="lt1"/>
          </a:fillRef>
          <a:effectRef idx="0">
            <a:schemeClr val="dk1"/>
          </a:effectRef>
          <a:fontRef idx="minor">
            <a:schemeClr val="dk1"/>
          </a:fontRef>
        </p:style>
      </p:pic>
      <p:sp>
        <p:nvSpPr>
          <p:cNvPr id="7" name="CuadroTexto 6">
            <a:extLst>
              <a:ext uri="{FF2B5EF4-FFF2-40B4-BE49-F238E27FC236}">
                <a16:creationId xmlns:a16="http://schemas.microsoft.com/office/drawing/2014/main" id="{EAC198EE-90C6-4FCA-9904-7183AC6F0068}"/>
              </a:ext>
            </a:extLst>
          </p:cNvPr>
          <p:cNvSpPr txBox="1"/>
          <p:nvPr/>
        </p:nvSpPr>
        <p:spPr>
          <a:xfrm>
            <a:off x="742072" y="2268762"/>
            <a:ext cx="2823883" cy="147732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0" indent="0">
              <a:buNone/>
            </a:pPr>
            <a:r>
              <a:rPr lang="es-MX" sz="1800" dirty="0">
                <a:ea typeface="+mj-ea"/>
                <a:cs typeface="+mj-cs"/>
                <a:hlinkClick r:id="rId2">
                  <a:extLst>
                    <a:ext uri="{A12FA001-AC4F-418D-AE19-62706E023703}">
                      <ahyp:hlinkClr xmlns:ahyp="http://schemas.microsoft.com/office/drawing/2018/hyperlinkcolor" val="tx"/>
                    </a:ext>
                  </a:extLst>
                </a:hlinkClick>
              </a:rPr>
              <a:t>Investigar barreras y sus vínculos </a:t>
            </a:r>
          </a:p>
          <a:p>
            <a:pPr marL="0" indent="0">
              <a:buNone/>
            </a:pPr>
            <a:r>
              <a:rPr lang="es-MX" sz="1800" dirty="0">
                <a:ea typeface="+mj-ea"/>
                <a:cs typeface="+mj-cs"/>
                <a:hlinkClick r:id="rId2">
                  <a:extLst>
                    <a:ext uri="{A12FA001-AC4F-418D-AE19-62706E023703}">
                      <ahyp:hlinkClr xmlns:ahyp="http://schemas.microsoft.com/office/drawing/2018/hyperlinkcolor" val="tx"/>
                    </a:ext>
                  </a:extLst>
                </a:hlinkClick>
              </a:rPr>
              <a:t>con discriminación de la </a:t>
            </a:r>
          </a:p>
          <a:p>
            <a:pPr marL="0" indent="0">
              <a:buNone/>
            </a:pPr>
            <a:r>
              <a:rPr lang="es-MX" sz="1800" dirty="0">
                <a:ea typeface="+mj-ea"/>
                <a:cs typeface="+mj-cs"/>
                <a:hlinkClick r:id="rId2">
                  <a:extLst>
                    <a:ext uri="{A12FA001-AC4F-418D-AE19-62706E023703}">
                      <ahyp:hlinkClr xmlns:ahyp="http://schemas.microsoft.com/office/drawing/2018/hyperlinkcolor" val="tx"/>
                    </a:ext>
                  </a:extLst>
                </a:hlinkClick>
              </a:rPr>
              <a:t>población, </a:t>
            </a:r>
          </a:p>
          <a:p>
            <a:pPr marL="0" indent="0">
              <a:buNone/>
            </a:pPr>
            <a:r>
              <a:rPr lang="es-MX" sz="1800" dirty="0">
                <a:ea typeface="+mj-ea"/>
                <a:cs typeface="+mj-cs"/>
                <a:hlinkClick r:id="rId2">
                  <a:extLst>
                    <a:ext uri="{A12FA001-AC4F-418D-AE19-62706E023703}">
                      <ahyp:hlinkClr xmlns:ahyp="http://schemas.microsoft.com/office/drawing/2018/hyperlinkcolor" val="tx"/>
                    </a:ext>
                  </a:extLst>
                </a:hlinkClick>
              </a:rPr>
              <a:t>concretamente mujeres HAI</a:t>
            </a:r>
          </a:p>
        </p:txBody>
      </p:sp>
      <p:sp>
        <p:nvSpPr>
          <p:cNvPr id="8" name="CuadroTexto 7">
            <a:extLst>
              <a:ext uri="{FF2B5EF4-FFF2-40B4-BE49-F238E27FC236}">
                <a16:creationId xmlns:a16="http://schemas.microsoft.com/office/drawing/2014/main" id="{E656F727-CCCA-473C-8EDD-805153D7E9EE}"/>
              </a:ext>
            </a:extLst>
          </p:cNvPr>
          <p:cNvSpPr txBox="1"/>
          <p:nvPr/>
        </p:nvSpPr>
        <p:spPr>
          <a:xfrm>
            <a:off x="838200" y="4312024"/>
            <a:ext cx="2550459"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Font typeface="Arial" panose="020B0604020202020204" pitchFamily="34" charset="0"/>
              <a:buChar char="•"/>
            </a:pPr>
            <a:r>
              <a:rPr lang="es-MX" dirty="0"/>
              <a:t>2019-2020 </a:t>
            </a:r>
          </a:p>
          <a:p>
            <a:pPr marL="285750" indent="-285750">
              <a:buFont typeface="Arial" panose="020B0604020202020204" pitchFamily="34" charset="0"/>
              <a:buChar char="•"/>
            </a:pPr>
            <a:r>
              <a:rPr lang="es-MX" dirty="0"/>
              <a:t>30 entrevistas </a:t>
            </a:r>
          </a:p>
        </p:txBody>
      </p:sp>
    </p:spTree>
    <p:extLst>
      <p:ext uri="{BB962C8B-B14F-4D97-AF65-F5344CB8AC3E}">
        <p14:creationId xmlns:p14="http://schemas.microsoft.com/office/powerpoint/2010/main" val="380317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94AA81-2EA4-430E-844A-72C407C0A5F0}"/>
              </a:ext>
            </a:extLst>
          </p:cNvPr>
          <p:cNvSpPr>
            <a:spLocks noGrp="1"/>
          </p:cNvSpPr>
          <p:nvPr>
            <p:ph type="title"/>
          </p:nvPr>
        </p:nvSpPr>
        <p:spPr>
          <a:xfrm>
            <a:off x="918882" y="203761"/>
            <a:ext cx="10515600" cy="1325563"/>
          </a:xfrm>
        </p:spPr>
        <p:txBody>
          <a:bodyPr/>
          <a:lstStyle/>
          <a:p>
            <a:pPr algn="ctr"/>
            <a:r>
              <a:rPr lang="es-MX" b="1" dirty="0"/>
              <a:t>Datos sobre </a:t>
            </a:r>
            <a:r>
              <a:rPr lang="es-MX" b="1" dirty="0">
                <a:solidFill>
                  <a:srgbClr val="FF0000"/>
                </a:solidFill>
              </a:rPr>
              <a:t>Historia </a:t>
            </a:r>
            <a:r>
              <a:rPr lang="es-MX" b="1" dirty="0"/>
              <a:t>de la migración en México</a:t>
            </a:r>
          </a:p>
        </p:txBody>
      </p:sp>
      <p:sp>
        <p:nvSpPr>
          <p:cNvPr id="3" name="Marcador de contenido 2">
            <a:extLst>
              <a:ext uri="{FF2B5EF4-FFF2-40B4-BE49-F238E27FC236}">
                <a16:creationId xmlns:a16="http://schemas.microsoft.com/office/drawing/2014/main" id="{E1CDA3CB-8D2B-4E2D-A788-60FEBE49F5C1}"/>
              </a:ext>
            </a:extLst>
          </p:cNvPr>
          <p:cNvSpPr>
            <a:spLocks noGrp="1"/>
          </p:cNvSpPr>
          <p:nvPr>
            <p:ph idx="1"/>
          </p:nvPr>
        </p:nvSpPr>
        <p:spPr>
          <a:xfrm>
            <a:off x="632012" y="2094286"/>
            <a:ext cx="10515600" cy="4351338"/>
          </a:xfrm>
        </p:spPr>
        <p:txBody>
          <a:bodyPr/>
          <a:lstStyle/>
          <a:p>
            <a:pPr algn="just"/>
            <a:r>
              <a:rPr lang="es-MX" dirty="0"/>
              <a:t>México: país con tradición de asilo: 30´s régimen franquista; 70´s dictaduras latinoamericanas. </a:t>
            </a:r>
          </a:p>
          <a:p>
            <a:pPr algn="just"/>
            <a:r>
              <a:rPr lang="es-MX" dirty="0"/>
              <a:t>México ha incluido en su definición de persona refugiada: Convención 1951, Declaración 1984 y género (2011).</a:t>
            </a:r>
          </a:p>
          <a:p>
            <a:pPr algn="just"/>
            <a:r>
              <a:rPr lang="es-MX" dirty="0"/>
              <a:t>Entre 2013 y 2019 aumentó 5000% las SA.</a:t>
            </a:r>
          </a:p>
          <a:p>
            <a:pPr algn="just"/>
            <a:r>
              <a:rPr lang="es-MX" dirty="0"/>
              <a:t>Figuras de protección en México: SA, PC, APA, RH. (oficio de salida)</a:t>
            </a:r>
          </a:p>
          <a:p>
            <a:endParaRPr lang="es-MX" dirty="0"/>
          </a:p>
          <a:p>
            <a:endParaRPr lang="es-MX" dirty="0"/>
          </a:p>
        </p:txBody>
      </p:sp>
      <p:pic>
        <p:nvPicPr>
          <p:cNvPr id="4" name="Imagen 3">
            <a:extLst>
              <a:ext uri="{FF2B5EF4-FFF2-40B4-BE49-F238E27FC236}">
                <a16:creationId xmlns:a16="http://schemas.microsoft.com/office/drawing/2014/main" id="{52AF7C9E-BD71-49C3-A0B9-59C3F7A90C78}"/>
              </a:ext>
            </a:extLst>
          </p:cNvPr>
          <p:cNvPicPr>
            <a:picLocks noChangeAspect="1"/>
          </p:cNvPicPr>
          <p:nvPr/>
        </p:nvPicPr>
        <p:blipFill rotWithShape="1">
          <a:blip r:embed="rId2"/>
          <a:srcRect l="27237" t="31203" r="1184" b="36450"/>
          <a:stretch/>
        </p:blipFill>
        <p:spPr>
          <a:xfrm>
            <a:off x="272784" y="5773271"/>
            <a:ext cx="2900263" cy="959646"/>
          </a:xfrm>
          <a:prstGeom prst="rect">
            <a:avLst/>
          </a:prstGeom>
        </p:spPr>
      </p:pic>
    </p:spTree>
    <p:extLst>
      <p:ext uri="{BB962C8B-B14F-4D97-AF65-F5344CB8AC3E}">
        <p14:creationId xmlns:p14="http://schemas.microsoft.com/office/powerpoint/2010/main" val="3031746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86BC92-FFEA-4D1D-81EE-9858D85FDB92}"/>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632FBD8B-AD2D-4147-BF88-AF756A8367EB}"/>
              </a:ext>
            </a:extLst>
          </p:cNvPr>
          <p:cNvSpPr>
            <a:spLocks noGrp="1"/>
          </p:cNvSpPr>
          <p:nvPr>
            <p:ph idx="1"/>
          </p:nvPr>
        </p:nvSpPr>
        <p:spPr/>
        <p:txBody>
          <a:bodyPr/>
          <a:lstStyle/>
          <a:p>
            <a:pPr algn="just"/>
            <a:r>
              <a:rPr lang="es-MX" dirty="0"/>
              <a:t>Las autoridades mexicanas expidieron un total de </a:t>
            </a:r>
            <a:r>
              <a:rPr lang="es-MX" dirty="0">
                <a:solidFill>
                  <a:srgbClr val="FF0000"/>
                </a:solidFill>
              </a:rPr>
              <a:t>11 mil 282 tarjetas TVRH </a:t>
            </a:r>
            <a:r>
              <a:rPr lang="es-MX" dirty="0"/>
              <a:t>en enero y </a:t>
            </a:r>
            <a:r>
              <a:rPr lang="es-MX" dirty="0">
                <a:solidFill>
                  <a:srgbClr val="FF0000"/>
                </a:solidFill>
              </a:rPr>
              <a:t>7 mil 159 </a:t>
            </a:r>
            <a:r>
              <a:rPr lang="es-MX" dirty="0"/>
              <a:t>en febrero de 2019.</a:t>
            </a:r>
          </a:p>
          <a:p>
            <a:pPr algn="just"/>
            <a:r>
              <a:rPr lang="es-MX" dirty="0"/>
              <a:t>La decisión de dejar de expedir tarjetas por motivos humanitarios coincidió con la aplicación inicial por el gobierno de los Estados Unidos de los Protocolos de Protección a Migrantes (MPP) a finales de enero de 2019 (De enero a junio de 2019 se registraron 100 mil 861 eventos de detención).</a:t>
            </a:r>
          </a:p>
        </p:txBody>
      </p:sp>
      <p:pic>
        <p:nvPicPr>
          <p:cNvPr id="4" name="Imagen 3">
            <a:extLst>
              <a:ext uri="{FF2B5EF4-FFF2-40B4-BE49-F238E27FC236}">
                <a16:creationId xmlns:a16="http://schemas.microsoft.com/office/drawing/2014/main" id="{779553FC-BC46-4A43-8B22-C8AB738BB7E7}"/>
              </a:ext>
            </a:extLst>
          </p:cNvPr>
          <p:cNvPicPr>
            <a:picLocks noChangeAspect="1"/>
          </p:cNvPicPr>
          <p:nvPr/>
        </p:nvPicPr>
        <p:blipFill rotWithShape="1">
          <a:blip r:embed="rId2"/>
          <a:srcRect l="27237" t="31203" r="1184" b="36450"/>
          <a:stretch/>
        </p:blipFill>
        <p:spPr>
          <a:xfrm>
            <a:off x="541725" y="5217317"/>
            <a:ext cx="2900263" cy="959646"/>
          </a:xfrm>
          <a:prstGeom prst="rect">
            <a:avLst/>
          </a:prstGeom>
        </p:spPr>
      </p:pic>
    </p:spTree>
    <p:extLst>
      <p:ext uri="{BB962C8B-B14F-4D97-AF65-F5344CB8AC3E}">
        <p14:creationId xmlns:p14="http://schemas.microsoft.com/office/powerpoint/2010/main" val="1785224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pic>
        <p:nvPicPr>
          <p:cNvPr id="4" name="Picture 3"/>
          <p:cNvPicPr>
            <a:picLocks noChangeAspect="1"/>
          </p:cNvPicPr>
          <p:nvPr/>
        </p:nvPicPr>
        <p:blipFill>
          <a:blip r:embed="rId2"/>
          <a:stretch>
            <a:fillRect/>
          </a:stretch>
        </p:blipFill>
        <p:spPr>
          <a:xfrm>
            <a:off x="0" y="0"/>
            <a:ext cx="12192000" cy="6858000"/>
          </a:xfrm>
          <a:prstGeom prst="rect">
            <a:avLst/>
          </a:prstGeom>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233" t="36791" r="15419" b="4791"/>
          <a:stretch/>
        </p:blipFill>
        <p:spPr bwMode="auto">
          <a:xfrm>
            <a:off x="1623237" y="1658680"/>
            <a:ext cx="10568763" cy="5007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Flecha derecha"/>
          <p:cNvSpPr/>
          <p:nvPr/>
        </p:nvSpPr>
        <p:spPr>
          <a:xfrm>
            <a:off x="855921" y="2966482"/>
            <a:ext cx="797442" cy="22328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4 Elipse"/>
          <p:cNvSpPr/>
          <p:nvPr/>
        </p:nvSpPr>
        <p:spPr>
          <a:xfrm>
            <a:off x="11554046" y="2966482"/>
            <a:ext cx="637954" cy="2232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5 CuadroTexto"/>
          <p:cNvSpPr txBox="1"/>
          <p:nvPr/>
        </p:nvSpPr>
        <p:spPr>
          <a:xfrm>
            <a:off x="7495119" y="230188"/>
            <a:ext cx="4486940" cy="646331"/>
          </a:xfrm>
          <a:prstGeom prst="rect">
            <a:avLst/>
          </a:prstGeom>
          <a:noFill/>
        </p:spPr>
        <p:txBody>
          <a:bodyPr wrap="square" rtlCol="0">
            <a:spAutoFit/>
          </a:bodyPr>
          <a:lstStyle/>
          <a:p>
            <a:r>
              <a:rPr lang="es-MX" dirty="0">
                <a:hlinkClick r:id="rId4"/>
              </a:rPr>
              <a:t>https://eacnur.org/files/global_trends_informe_espanol.pdf</a:t>
            </a:r>
            <a:r>
              <a:rPr lang="es-MX" dirty="0"/>
              <a:t> </a:t>
            </a:r>
          </a:p>
        </p:txBody>
      </p:sp>
      <p:sp>
        <p:nvSpPr>
          <p:cNvPr id="8" name="CuadroTexto 7">
            <a:extLst>
              <a:ext uri="{FF2B5EF4-FFF2-40B4-BE49-F238E27FC236}">
                <a16:creationId xmlns:a16="http://schemas.microsoft.com/office/drawing/2014/main" id="{5846E782-A016-40F1-98D2-D3AAD3029417}"/>
              </a:ext>
            </a:extLst>
          </p:cNvPr>
          <p:cNvSpPr txBox="1"/>
          <p:nvPr/>
        </p:nvSpPr>
        <p:spPr>
          <a:xfrm>
            <a:off x="4464424" y="1156447"/>
            <a:ext cx="2330823" cy="369332"/>
          </a:xfrm>
          <a:prstGeom prst="rect">
            <a:avLst/>
          </a:prstGeom>
          <a:noFill/>
        </p:spPr>
        <p:txBody>
          <a:bodyPr wrap="square" rtlCol="0">
            <a:spAutoFit/>
          </a:bodyPr>
          <a:lstStyle/>
          <a:p>
            <a:pPr algn="ctr"/>
            <a:r>
              <a:rPr lang="es-MX" b="1" dirty="0"/>
              <a:t>2019</a:t>
            </a:r>
          </a:p>
        </p:txBody>
      </p:sp>
    </p:spTree>
    <p:extLst>
      <p:ext uri="{BB962C8B-B14F-4D97-AF65-F5344CB8AC3E}">
        <p14:creationId xmlns:p14="http://schemas.microsoft.com/office/powerpoint/2010/main" val="694378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pic>
        <p:nvPicPr>
          <p:cNvPr id="4" name="Picture 3"/>
          <p:cNvPicPr>
            <a:picLocks noChangeAspect="1"/>
          </p:cNvPicPr>
          <p:nvPr/>
        </p:nvPicPr>
        <p:blipFill>
          <a:blip r:embed="rId2"/>
          <a:stretch>
            <a:fillRect/>
          </a:stretch>
        </p:blipFill>
        <p:spPr>
          <a:xfrm>
            <a:off x="0" y="0"/>
            <a:ext cx="12192000" cy="6858000"/>
          </a:xfrm>
          <a:prstGeom prst="rect">
            <a:avLst/>
          </a:prstGeom>
        </p:spPr>
      </p:pic>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069" t="47360" r="10139" b="5488"/>
          <a:stretch/>
        </p:blipFill>
        <p:spPr bwMode="auto">
          <a:xfrm>
            <a:off x="1076390" y="2973778"/>
            <a:ext cx="11025963" cy="3619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Flecha derecha"/>
          <p:cNvSpPr/>
          <p:nvPr/>
        </p:nvSpPr>
        <p:spPr>
          <a:xfrm>
            <a:off x="349832" y="3861708"/>
            <a:ext cx="797442" cy="22328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Elipse"/>
          <p:cNvSpPr/>
          <p:nvPr/>
        </p:nvSpPr>
        <p:spPr>
          <a:xfrm>
            <a:off x="11464399" y="3861708"/>
            <a:ext cx="637954" cy="2232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CuadroTexto"/>
          <p:cNvSpPr txBox="1"/>
          <p:nvPr/>
        </p:nvSpPr>
        <p:spPr>
          <a:xfrm>
            <a:off x="7219507" y="44785"/>
            <a:ext cx="4486940" cy="646331"/>
          </a:xfrm>
          <a:prstGeom prst="rect">
            <a:avLst/>
          </a:prstGeom>
          <a:noFill/>
        </p:spPr>
        <p:txBody>
          <a:bodyPr wrap="square" rtlCol="0">
            <a:spAutoFit/>
          </a:bodyPr>
          <a:lstStyle/>
          <a:p>
            <a:r>
              <a:rPr lang="es-MX" dirty="0">
                <a:hlinkClick r:id="rId4"/>
              </a:rPr>
              <a:t>https://eacnur.org/files/global_trends_informe_espanol.pdf</a:t>
            </a:r>
            <a:r>
              <a:rPr lang="es-MX" dirty="0"/>
              <a:t> </a:t>
            </a:r>
          </a:p>
        </p:txBody>
      </p:sp>
      <p:pic>
        <p:nvPicPr>
          <p:cNvPr id="6" name="Imagen 5">
            <a:extLst>
              <a:ext uri="{FF2B5EF4-FFF2-40B4-BE49-F238E27FC236}">
                <a16:creationId xmlns:a16="http://schemas.microsoft.com/office/drawing/2014/main" id="{9F26B0F6-A998-4B45-817D-2A195703255E}"/>
              </a:ext>
            </a:extLst>
          </p:cNvPr>
          <p:cNvPicPr>
            <a:picLocks noChangeAspect="1"/>
          </p:cNvPicPr>
          <p:nvPr/>
        </p:nvPicPr>
        <p:blipFill rotWithShape="1">
          <a:blip r:embed="rId5"/>
          <a:srcRect l="30588" t="75033" r="31323" b="16863"/>
          <a:stretch/>
        </p:blipFill>
        <p:spPr>
          <a:xfrm>
            <a:off x="1147274" y="1670061"/>
            <a:ext cx="10892326" cy="1303718"/>
          </a:xfrm>
          <a:prstGeom prst="rect">
            <a:avLst/>
          </a:prstGeom>
        </p:spPr>
      </p:pic>
    </p:spTree>
    <p:extLst>
      <p:ext uri="{BB962C8B-B14F-4D97-AF65-F5344CB8AC3E}">
        <p14:creationId xmlns:p14="http://schemas.microsoft.com/office/powerpoint/2010/main" val="413037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D06621-5793-41AA-88BA-765D764F77CA}"/>
              </a:ext>
            </a:extLst>
          </p:cNvPr>
          <p:cNvSpPr>
            <a:spLocks noGrp="1"/>
          </p:cNvSpPr>
          <p:nvPr>
            <p:ph type="title"/>
          </p:nvPr>
        </p:nvSpPr>
        <p:spPr/>
        <p:txBody>
          <a:bodyPr/>
          <a:lstStyle/>
          <a:p>
            <a:pPr algn="ctr"/>
            <a:r>
              <a:rPr lang="es-MX" b="1" dirty="0"/>
              <a:t>Contexto Haitiano: migración reciente	 </a:t>
            </a:r>
          </a:p>
        </p:txBody>
      </p:sp>
      <p:sp>
        <p:nvSpPr>
          <p:cNvPr id="3" name="Marcador de contenido 2">
            <a:extLst>
              <a:ext uri="{FF2B5EF4-FFF2-40B4-BE49-F238E27FC236}">
                <a16:creationId xmlns:a16="http://schemas.microsoft.com/office/drawing/2014/main" id="{4EC7B0AE-ABFE-424F-B55D-98FDC370A6B8}"/>
              </a:ext>
            </a:extLst>
          </p:cNvPr>
          <p:cNvSpPr>
            <a:spLocks noGrp="1"/>
          </p:cNvSpPr>
          <p:nvPr>
            <p:ph idx="1"/>
          </p:nvPr>
        </p:nvSpPr>
        <p:spPr/>
        <p:txBody>
          <a:bodyPr/>
          <a:lstStyle/>
          <a:p>
            <a:pPr algn="just"/>
            <a:r>
              <a:rPr lang="es-MX" dirty="0"/>
              <a:t> Haití obtuvo su independencia de Francia en 1804; 1825 Francia exigió al nuevo país más del equivalente actual de 21 mil millones de dólares estadounidenses como compensación por sus “bienes” (esclavos) perdidos por la emancipación misma que tardó 122 años en ser pagada (hasta 1947).</a:t>
            </a:r>
          </a:p>
          <a:p>
            <a:pPr algn="just"/>
            <a:r>
              <a:rPr lang="es-MX" dirty="0"/>
              <a:t>En 1915, los marinos estadounidenses invadieron Haití.</a:t>
            </a:r>
          </a:p>
          <a:p>
            <a:pPr algn="just"/>
            <a:r>
              <a:rPr lang="es-MX" dirty="0"/>
              <a:t>Después de aproximadamente 33 golpes de Estado desde 1804, la violencia está arraigada en la cultura política de Haití.</a:t>
            </a:r>
          </a:p>
          <a:p>
            <a:endParaRPr lang="es-MX" dirty="0"/>
          </a:p>
          <a:p>
            <a:endParaRPr lang="es-MX" dirty="0"/>
          </a:p>
        </p:txBody>
      </p:sp>
      <p:pic>
        <p:nvPicPr>
          <p:cNvPr id="4" name="Imagen 3">
            <a:extLst>
              <a:ext uri="{FF2B5EF4-FFF2-40B4-BE49-F238E27FC236}">
                <a16:creationId xmlns:a16="http://schemas.microsoft.com/office/drawing/2014/main" id="{DA231A5C-A987-4BE0-901F-635218324D3D}"/>
              </a:ext>
            </a:extLst>
          </p:cNvPr>
          <p:cNvPicPr>
            <a:picLocks noChangeAspect="1"/>
          </p:cNvPicPr>
          <p:nvPr/>
        </p:nvPicPr>
        <p:blipFill rotWithShape="1">
          <a:blip r:embed="rId2"/>
          <a:srcRect l="27237" t="31203" r="1184" b="36450"/>
          <a:stretch/>
        </p:blipFill>
        <p:spPr>
          <a:xfrm>
            <a:off x="272784" y="5434642"/>
            <a:ext cx="3923675" cy="1298275"/>
          </a:xfrm>
          <a:prstGeom prst="rect">
            <a:avLst/>
          </a:prstGeom>
        </p:spPr>
      </p:pic>
    </p:spTree>
    <p:extLst>
      <p:ext uri="{BB962C8B-B14F-4D97-AF65-F5344CB8AC3E}">
        <p14:creationId xmlns:p14="http://schemas.microsoft.com/office/powerpoint/2010/main" val="1328363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94EA2A-9032-4FAC-B654-FE6203C7909C}"/>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37EC6D2C-0F47-40C4-8EB9-126D94FE0CB4}"/>
              </a:ext>
            </a:extLst>
          </p:cNvPr>
          <p:cNvSpPr>
            <a:spLocks noGrp="1"/>
          </p:cNvSpPr>
          <p:nvPr>
            <p:ph idx="1"/>
          </p:nvPr>
        </p:nvSpPr>
        <p:spPr/>
        <p:txBody>
          <a:bodyPr/>
          <a:lstStyle/>
          <a:p>
            <a:pPr algn="just"/>
            <a:r>
              <a:rPr lang="es-MX" dirty="0"/>
              <a:t>En 1990 se celebraron elecciones democráticas por primera vez en la historia de Haití, pero los resultados se vieron ofuscados por un golpe de Estado paramilitar en septiembre de 1991 que provocó entre 3 mil y 5 mil muertes por motivos políticos.</a:t>
            </a:r>
          </a:p>
          <a:p>
            <a:pPr algn="just"/>
            <a:r>
              <a:rPr lang="es-MX" dirty="0"/>
              <a:t>Un segundo golpe de Estado en febrero de 2004 provocó al menos 5 mil asesinatos por motivos políticos.</a:t>
            </a:r>
          </a:p>
          <a:p>
            <a:pPr algn="just"/>
            <a:r>
              <a:rPr lang="es-MX" dirty="0"/>
              <a:t>Asesinato de su Presidente este 2021.</a:t>
            </a:r>
          </a:p>
          <a:p>
            <a:endParaRPr lang="es-MX" dirty="0"/>
          </a:p>
        </p:txBody>
      </p:sp>
      <p:pic>
        <p:nvPicPr>
          <p:cNvPr id="4" name="Imagen 3">
            <a:extLst>
              <a:ext uri="{FF2B5EF4-FFF2-40B4-BE49-F238E27FC236}">
                <a16:creationId xmlns:a16="http://schemas.microsoft.com/office/drawing/2014/main" id="{E39E5D34-EBBB-410A-8931-D6FF52A989B6}"/>
              </a:ext>
            </a:extLst>
          </p:cNvPr>
          <p:cNvPicPr>
            <a:picLocks noChangeAspect="1"/>
          </p:cNvPicPr>
          <p:nvPr/>
        </p:nvPicPr>
        <p:blipFill rotWithShape="1">
          <a:blip r:embed="rId2"/>
          <a:srcRect l="27237" t="31203" r="1184" b="36450"/>
          <a:stretch/>
        </p:blipFill>
        <p:spPr>
          <a:xfrm>
            <a:off x="272784" y="5434642"/>
            <a:ext cx="3923675" cy="1298275"/>
          </a:xfrm>
          <a:prstGeom prst="rect">
            <a:avLst/>
          </a:prstGeom>
        </p:spPr>
      </p:pic>
      <p:pic>
        <p:nvPicPr>
          <p:cNvPr id="8" name="Imagen 7">
            <a:extLst>
              <a:ext uri="{FF2B5EF4-FFF2-40B4-BE49-F238E27FC236}">
                <a16:creationId xmlns:a16="http://schemas.microsoft.com/office/drawing/2014/main" id="{93CF1603-44D8-4028-BED3-A3487B9BEE62}"/>
              </a:ext>
            </a:extLst>
          </p:cNvPr>
          <p:cNvPicPr>
            <a:picLocks noChangeAspect="1"/>
          </p:cNvPicPr>
          <p:nvPr/>
        </p:nvPicPr>
        <p:blipFill rotWithShape="1">
          <a:blip r:embed="rId3"/>
          <a:srcRect l="33309" t="36551" r="32794" b="18301"/>
          <a:stretch/>
        </p:blipFill>
        <p:spPr>
          <a:xfrm>
            <a:off x="8355107" y="4348163"/>
            <a:ext cx="2440972" cy="1828800"/>
          </a:xfrm>
          <a:prstGeom prst="rect">
            <a:avLst/>
          </a:prstGeom>
        </p:spPr>
      </p:pic>
    </p:spTree>
    <p:extLst>
      <p:ext uri="{BB962C8B-B14F-4D97-AF65-F5344CB8AC3E}">
        <p14:creationId xmlns:p14="http://schemas.microsoft.com/office/powerpoint/2010/main" val="4200012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29A1667-AF65-40D0-B5FB-5F4DE3F3E8AD}"/>
              </a:ext>
            </a:extLst>
          </p:cNvPr>
          <p:cNvSpPr>
            <a:spLocks noGrp="1"/>
          </p:cNvSpPr>
          <p:nvPr>
            <p:ph idx="1"/>
          </p:nvPr>
        </p:nvSpPr>
        <p:spPr>
          <a:xfrm>
            <a:off x="838200" y="197224"/>
            <a:ext cx="10515600" cy="5979739"/>
          </a:xfrm>
        </p:spPr>
        <p:txBody>
          <a:bodyPr>
            <a:normAutofit/>
          </a:bodyPr>
          <a:lstStyle/>
          <a:p>
            <a:pPr algn="just"/>
            <a:r>
              <a:rPr lang="es-MX" dirty="0"/>
              <a:t>A partir del terremoto 7.0 de enero 2010 comienza la salida “masiva” de personas hacia Brasil y Chile.  (México RH)</a:t>
            </a:r>
          </a:p>
          <a:p>
            <a:pPr algn="just"/>
            <a:endParaRPr lang="es-MX" dirty="0"/>
          </a:p>
          <a:p>
            <a:pPr algn="just"/>
            <a:r>
              <a:rPr lang="es-MX" dirty="0"/>
              <a:t>Se estima que el terremoto de 2010 costó entre 200 mil y 300 mil vidas y entre 7000 y 14000 millones de dólares en daños.</a:t>
            </a:r>
          </a:p>
          <a:p>
            <a:pPr algn="just"/>
            <a:endParaRPr lang="es-MX" dirty="0"/>
          </a:p>
          <a:p>
            <a:pPr algn="just"/>
            <a:r>
              <a:rPr lang="es-MX" dirty="0"/>
              <a:t>En la actualidad, casi 33 mil víctimas del terremoto permanecen en campamentos de desplazados internos.</a:t>
            </a:r>
          </a:p>
          <a:p>
            <a:pPr algn="just"/>
            <a:endParaRPr lang="es-MX" dirty="0"/>
          </a:p>
          <a:p>
            <a:pPr algn="just"/>
            <a:r>
              <a:rPr lang="es-MX" dirty="0"/>
              <a:t>El personal de mantenimiento de la paz de las Naciones Unidas introdujo el cólera en Haití en 2010, causando una epidemia que provocó la muerte de más de 10 mil personas y enfermó a más de un millón.</a:t>
            </a:r>
          </a:p>
          <a:p>
            <a:endParaRPr lang="es-MX" dirty="0"/>
          </a:p>
        </p:txBody>
      </p:sp>
      <p:pic>
        <p:nvPicPr>
          <p:cNvPr id="4" name="Imagen 3">
            <a:extLst>
              <a:ext uri="{FF2B5EF4-FFF2-40B4-BE49-F238E27FC236}">
                <a16:creationId xmlns:a16="http://schemas.microsoft.com/office/drawing/2014/main" id="{654BEA08-A68C-40A5-B107-618AEC56A9F3}"/>
              </a:ext>
            </a:extLst>
          </p:cNvPr>
          <p:cNvPicPr>
            <a:picLocks noChangeAspect="1"/>
          </p:cNvPicPr>
          <p:nvPr/>
        </p:nvPicPr>
        <p:blipFill rotWithShape="1">
          <a:blip r:embed="rId2"/>
          <a:srcRect l="27237" t="31203" r="1184" b="36450"/>
          <a:stretch/>
        </p:blipFill>
        <p:spPr>
          <a:xfrm>
            <a:off x="272785" y="6248400"/>
            <a:ext cx="1464318" cy="484517"/>
          </a:xfrm>
          <a:prstGeom prst="rect">
            <a:avLst/>
          </a:prstGeom>
        </p:spPr>
      </p:pic>
    </p:spTree>
    <p:extLst>
      <p:ext uri="{BB962C8B-B14F-4D97-AF65-F5344CB8AC3E}">
        <p14:creationId xmlns:p14="http://schemas.microsoft.com/office/powerpoint/2010/main" val="2226074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578E8D-7D8D-4447-A2F3-FFA9CFE2A61E}"/>
              </a:ext>
            </a:extLst>
          </p:cNvPr>
          <p:cNvSpPr>
            <a:spLocks noGrp="1"/>
          </p:cNvSpPr>
          <p:nvPr>
            <p:ph type="title"/>
          </p:nvPr>
        </p:nvSpPr>
        <p:spPr/>
        <p:txBody>
          <a:bodyPr>
            <a:normAutofit fontScale="90000"/>
          </a:bodyPr>
          <a:lstStyle/>
          <a:p>
            <a:pPr algn="just"/>
            <a:r>
              <a:rPr lang="es-MX" dirty="0"/>
              <a:t>OEA: informes indican que entre el 28 y 70 % de las mujeres haitianas han sido víctimas de violencia sexual y de género.</a:t>
            </a:r>
          </a:p>
        </p:txBody>
      </p:sp>
      <p:sp>
        <p:nvSpPr>
          <p:cNvPr id="3" name="Marcador de contenido 2">
            <a:extLst>
              <a:ext uri="{FF2B5EF4-FFF2-40B4-BE49-F238E27FC236}">
                <a16:creationId xmlns:a16="http://schemas.microsoft.com/office/drawing/2014/main" id="{AAA1DAC4-2A54-4368-B141-50EE84AB8068}"/>
              </a:ext>
            </a:extLst>
          </p:cNvPr>
          <p:cNvSpPr>
            <a:spLocks noGrp="1"/>
          </p:cNvSpPr>
          <p:nvPr>
            <p:ph idx="1"/>
          </p:nvPr>
        </p:nvSpPr>
        <p:spPr>
          <a:xfrm>
            <a:off x="703729" y="2623483"/>
            <a:ext cx="10515600" cy="4351338"/>
          </a:xfrm>
        </p:spPr>
        <p:txBody>
          <a:bodyPr/>
          <a:lstStyle/>
          <a:p>
            <a:pPr algn="just"/>
            <a:r>
              <a:rPr lang="es-MX" dirty="0"/>
              <a:t>los actos de violencia sexual y de género son razones comunes que se dan para justificar su salida de Haití: </a:t>
            </a:r>
            <a:r>
              <a:rPr lang="es-MX" dirty="0">
                <a:solidFill>
                  <a:srgbClr val="FF0000"/>
                </a:solidFill>
              </a:rPr>
              <a:t>Las jóvenes y adolescentes pueden verse obligadas a ejercer la prostitución o el sexo transaccional para pagar los gastos relacionados con la escuela</a:t>
            </a:r>
            <a:r>
              <a:rPr lang="es-MX" dirty="0"/>
              <a:t>.</a:t>
            </a:r>
          </a:p>
          <a:p>
            <a:pPr algn="just"/>
            <a:r>
              <a:rPr lang="es-MX" dirty="0"/>
              <a:t>Cientos de mujeres haitianas también han sido víctimas de explotación y abuso sexual a manos del personal de paz de las Naciones Unidas.</a:t>
            </a:r>
          </a:p>
          <a:p>
            <a:pPr algn="just"/>
            <a:r>
              <a:rPr lang="es-MX" dirty="0"/>
              <a:t>La violencia doméstica rara vez se enjuicia a menos que la víctima sea asesinada.</a:t>
            </a:r>
          </a:p>
          <a:p>
            <a:pPr algn="just"/>
            <a:endParaRPr lang="es-MX" dirty="0"/>
          </a:p>
          <a:p>
            <a:pPr algn="just"/>
            <a:endParaRPr lang="es-MX" dirty="0"/>
          </a:p>
          <a:p>
            <a:endParaRPr lang="es-MX" dirty="0"/>
          </a:p>
        </p:txBody>
      </p:sp>
    </p:spTree>
    <p:extLst>
      <p:ext uri="{BB962C8B-B14F-4D97-AF65-F5344CB8AC3E}">
        <p14:creationId xmlns:p14="http://schemas.microsoft.com/office/powerpoint/2010/main" val="3384527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7D8C9F-0947-408A-BFF3-275EB99866CE}"/>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F76EEBF2-F481-47B8-BCAD-5BE6FDE64318}"/>
              </a:ext>
            </a:extLst>
          </p:cNvPr>
          <p:cNvSpPr>
            <a:spLocks noGrp="1"/>
          </p:cNvSpPr>
          <p:nvPr>
            <p:ph idx="1"/>
          </p:nvPr>
        </p:nvSpPr>
        <p:spPr/>
        <p:txBody>
          <a:bodyPr/>
          <a:lstStyle/>
          <a:p>
            <a:pPr marL="0" indent="0" algn="ctr">
              <a:buNone/>
            </a:pPr>
            <a:r>
              <a:rPr lang="es-MX" dirty="0"/>
              <a:t>La mayoría de las personas HAI que llegan a México y/o EUA, han migrado antes a Brasil o Chile. </a:t>
            </a:r>
          </a:p>
        </p:txBody>
      </p:sp>
    </p:spTree>
    <p:extLst>
      <p:ext uri="{BB962C8B-B14F-4D97-AF65-F5344CB8AC3E}">
        <p14:creationId xmlns:p14="http://schemas.microsoft.com/office/powerpoint/2010/main" val="930335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8A768D-E92D-4B58-9409-B168661F4713}"/>
              </a:ext>
            </a:extLst>
          </p:cNvPr>
          <p:cNvSpPr>
            <a:spLocks noGrp="1"/>
          </p:cNvSpPr>
          <p:nvPr>
            <p:ph type="title"/>
          </p:nvPr>
        </p:nvSpPr>
        <p:spPr>
          <a:xfrm>
            <a:off x="838200" y="365125"/>
            <a:ext cx="6400800" cy="1325563"/>
          </a:xfrm>
        </p:spPr>
        <p:txBody>
          <a:bodyPr/>
          <a:lstStyle/>
          <a:p>
            <a:pPr algn="ctr"/>
            <a:r>
              <a:rPr kumimoji="0" lang="es-MX" altLang="es-MX" sz="4400" b="0" i="0" u="none" strike="noStrike" cap="none" normalizeH="0" baseline="0" dirty="0">
                <a:ln>
                  <a:noFill/>
                </a:ln>
                <a:solidFill>
                  <a:srgbClr val="333333"/>
                </a:solidFill>
                <a:effectLst/>
                <a:latin typeface="BentonSans"/>
                <a:ea typeface="Calibri" panose="020F0502020204030204" pitchFamily="34" charset="0"/>
                <a:cs typeface="Times New Roman" panose="02020603050405020304" pitchFamily="18" charset="0"/>
              </a:rPr>
              <a:t>Somalia en las Am</a:t>
            </a:r>
            <a:r>
              <a:rPr kumimoji="0" lang="es-MX" altLang="es-MX" sz="4400" b="0" i="0" u="none" strike="noStrike" cap="none" normalizeH="0" baseline="0" dirty="0">
                <a:ln>
                  <a:noFill/>
                </a:ln>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es-MX" altLang="es-MX" sz="4400" b="0" i="0" u="none" strike="noStrike" cap="none" normalizeH="0" baseline="0" dirty="0">
                <a:ln>
                  <a:noFill/>
                </a:ln>
                <a:solidFill>
                  <a:srgbClr val="333333"/>
                </a:solidFill>
                <a:effectLst/>
                <a:latin typeface="BentonSans"/>
                <a:ea typeface="Calibri" panose="020F0502020204030204" pitchFamily="34" charset="0"/>
                <a:cs typeface="Times New Roman" panose="02020603050405020304" pitchFamily="18" charset="0"/>
              </a:rPr>
              <a:t>ricas</a:t>
            </a:r>
            <a:br>
              <a:rPr kumimoji="0" lang="es-MX" altLang="es-MX" sz="2000" b="0" i="0" u="none" strike="noStrike" cap="none" normalizeH="0" baseline="0" dirty="0">
                <a:ln>
                  <a:noFill/>
                </a:ln>
                <a:solidFill>
                  <a:schemeClr val="tx1"/>
                </a:solidFill>
                <a:effectLst/>
              </a:rPr>
            </a:br>
            <a:endParaRPr lang="es-MX" dirty="0"/>
          </a:p>
        </p:txBody>
      </p:sp>
      <p:pic>
        <p:nvPicPr>
          <p:cNvPr id="4" name="Imagen 3">
            <a:extLst>
              <a:ext uri="{FF2B5EF4-FFF2-40B4-BE49-F238E27FC236}">
                <a16:creationId xmlns:a16="http://schemas.microsoft.com/office/drawing/2014/main" id="{E9629E17-8314-450C-8462-CB413560285B}"/>
              </a:ext>
            </a:extLst>
          </p:cNvPr>
          <p:cNvPicPr>
            <a:picLocks noChangeAspect="1"/>
          </p:cNvPicPr>
          <p:nvPr/>
        </p:nvPicPr>
        <p:blipFill rotWithShape="1">
          <a:blip r:embed="rId2"/>
          <a:srcRect l="27237" t="31203" r="1184" b="36450"/>
          <a:stretch/>
        </p:blipFill>
        <p:spPr>
          <a:xfrm>
            <a:off x="272784" y="5434642"/>
            <a:ext cx="3923675" cy="1298275"/>
          </a:xfrm>
          <a:prstGeom prst="rect">
            <a:avLst/>
          </a:prstGeom>
        </p:spPr>
      </p:pic>
      <p:pic>
        <p:nvPicPr>
          <p:cNvPr id="1025" name="Imagen 1">
            <a:extLst>
              <a:ext uri="{FF2B5EF4-FFF2-40B4-BE49-F238E27FC236}">
                <a16:creationId xmlns:a16="http://schemas.microsoft.com/office/drawing/2014/main" id="{7C38E2DB-CEED-4D36-8039-7739DA96A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937" t="9610" r="41315" b="17342"/>
          <a:stretch>
            <a:fillRect/>
          </a:stretch>
        </p:blipFill>
        <p:spPr bwMode="auto">
          <a:xfrm>
            <a:off x="6943436" y="379042"/>
            <a:ext cx="4812660" cy="5519733"/>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A4ED00B4-A9C4-4E69-8D28-2297BC6B903E}"/>
              </a:ext>
            </a:extLst>
          </p:cNvPr>
          <p:cNvSpPr txBox="1"/>
          <p:nvPr/>
        </p:nvSpPr>
        <p:spPr>
          <a:xfrm>
            <a:off x="838200" y="1762171"/>
            <a:ext cx="4146176" cy="3416320"/>
          </a:xfrm>
          <a:prstGeom prst="rect">
            <a:avLst/>
          </a:prstGeom>
          <a:noFill/>
        </p:spPr>
        <p:txBody>
          <a:bodyPr wrap="square">
            <a:spAutoFit/>
          </a:bodyPr>
          <a:lstStyle/>
          <a:p>
            <a:pPr algn="just"/>
            <a:r>
              <a:rPr lang="es-MX" dirty="0"/>
              <a:t>Como resultado de la combinación del cambio </a:t>
            </a:r>
            <a:r>
              <a:rPr lang="es-MX" dirty="0">
                <a:solidFill>
                  <a:srgbClr val="FF0000"/>
                </a:solidFill>
              </a:rPr>
              <a:t>climático, la pobreza y la inestabilidad del gobierno</a:t>
            </a:r>
            <a:r>
              <a:rPr lang="es-MX" dirty="0"/>
              <a:t>, la población haitiana será cada vez más vulnerable a la devastación causada por los desastres naturales.</a:t>
            </a:r>
          </a:p>
          <a:p>
            <a:pPr algn="just"/>
            <a:endParaRPr lang="es-MX" dirty="0"/>
          </a:p>
          <a:p>
            <a:pPr algn="just"/>
            <a:r>
              <a:rPr lang="es-MX" dirty="0"/>
              <a:t>Más del 60% de las y los haitianos sobreviven con menos de 2 dólares al día, y más de dos millones y medio están por debajo de la línea de pobreza extrema de 1.23 dólares al día.</a:t>
            </a:r>
          </a:p>
        </p:txBody>
      </p:sp>
    </p:spTree>
    <p:extLst>
      <p:ext uri="{BB962C8B-B14F-4D97-AF65-F5344CB8AC3E}">
        <p14:creationId xmlns:p14="http://schemas.microsoft.com/office/powerpoint/2010/main" val="554160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DA403DF-8E5E-4242-BE65-DBA23288683F}"/>
              </a:ext>
            </a:extLst>
          </p:cNvPr>
          <p:cNvSpPr>
            <a:spLocks noGrp="1"/>
          </p:cNvSpPr>
          <p:nvPr>
            <p:ph idx="1"/>
          </p:nvPr>
        </p:nvSpPr>
        <p:spPr>
          <a:xfrm>
            <a:off x="838200" y="242047"/>
            <a:ext cx="10515600" cy="5934916"/>
          </a:xfrm>
        </p:spPr>
        <p:txBody>
          <a:bodyPr/>
          <a:lstStyle/>
          <a:p>
            <a:pPr algn="just"/>
            <a:r>
              <a:rPr lang="es-MX" dirty="0"/>
              <a:t>A partir de enero de 2011, emitió 100 visados de trabajo a población haitiana cada mes.</a:t>
            </a:r>
          </a:p>
          <a:p>
            <a:pPr algn="just"/>
            <a:r>
              <a:rPr lang="es-MX" dirty="0"/>
              <a:t>Entre 2010 y 2018 se informó que 128 mil 968 nacionales de Haití entraron en Brasil, de los cuales 32 mil 498 finalmente se fueron y 96 mil 487 se quedaron. De ellos, 6 mil 954 obtuvieron la condición de refugiados.</a:t>
            </a:r>
          </a:p>
          <a:p>
            <a:endParaRPr lang="es-MX" dirty="0"/>
          </a:p>
        </p:txBody>
      </p:sp>
      <p:pic>
        <p:nvPicPr>
          <p:cNvPr id="4" name="Imagen 3">
            <a:extLst>
              <a:ext uri="{FF2B5EF4-FFF2-40B4-BE49-F238E27FC236}">
                <a16:creationId xmlns:a16="http://schemas.microsoft.com/office/drawing/2014/main" id="{6E442EC0-91E5-41A4-9FE6-9010F29629AD}"/>
              </a:ext>
            </a:extLst>
          </p:cNvPr>
          <p:cNvPicPr>
            <a:picLocks noChangeAspect="1"/>
          </p:cNvPicPr>
          <p:nvPr/>
        </p:nvPicPr>
        <p:blipFill rotWithShape="1">
          <a:blip r:embed="rId2"/>
          <a:srcRect l="27237" t="31203" r="1184" b="36450"/>
          <a:stretch/>
        </p:blipFill>
        <p:spPr>
          <a:xfrm>
            <a:off x="272784" y="5434642"/>
            <a:ext cx="3923675" cy="1298275"/>
          </a:xfrm>
          <a:prstGeom prst="rect">
            <a:avLst/>
          </a:prstGeom>
        </p:spPr>
      </p:pic>
      <p:sp>
        <p:nvSpPr>
          <p:cNvPr id="7" name="CuadroTexto 6">
            <a:extLst>
              <a:ext uri="{FF2B5EF4-FFF2-40B4-BE49-F238E27FC236}">
                <a16:creationId xmlns:a16="http://schemas.microsoft.com/office/drawing/2014/main" id="{8FC37A5A-6043-4174-A45F-18DCBB3DAA19}"/>
              </a:ext>
            </a:extLst>
          </p:cNvPr>
          <p:cNvSpPr txBox="1"/>
          <p:nvPr/>
        </p:nvSpPr>
        <p:spPr>
          <a:xfrm>
            <a:off x="4196459" y="3126318"/>
            <a:ext cx="4132729" cy="2769989"/>
          </a:xfrm>
          <a:prstGeom prst="rect">
            <a:avLst/>
          </a:prstGeom>
          <a:noFill/>
        </p:spPr>
        <p:txBody>
          <a:bodyPr wrap="square">
            <a:spAutoFit/>
          </a:bodyPr>
          <a:lstStyle/>
          <a:p>
            <a:pPr marL="0" indent="0" algn="just">
              <a:buNone/>
            </a:pPr>
            <a:r>
              <a:rPr lang="es-MX" sz="3000" dirty="0">
                <a:solidFill>
                  <a:srgbClr val="FF0000"/>
                </a:solidFill>
                <a:effectLst/>
                <a:latin typeface="BentonSans"/>
                <a:ea typeface="Calibri" panose="020F0502020204030204" pitchFamily="34" charset="0"/>
                <a:cs typeface="Times New Roman" panose="02020603050405020304" pitchFamily="18" charset="0"/>
              </a:rPr>
              <a:t>Brasil</a:t>
            </a:r>
            <a:r>
              <a:rPr lang="es-MX" sz="1800" dirty="0">
                <a:solidFill>
                  <a:srgbClr val="333333"/>
                </a:solidFill>
                <a:effectLst/>
                <a:latin typeface="BentonSans"/>
                <a:ea typeface="Calibri" panose="020F0502020204030204" pitchFamily="34" charset="0"/>
                <a:cs typeface="Times New Roman" panose="02020603050405020304" pitchFamily="18" charset="0"/>
              </a:rPr>
              <a:t> con mucha oferta laboral para mano de obra para construir las infraestructuras del Mundial de 2014 y los Juegos Olímpicos de Río de Janeiro de 2016. </a:t>
            </a:r>
          </a:p>
          <a:p>
            <a:pPr marL="0" indent="0" algn="just">
              <a:buNone/>
            </a:pPr>
            <a:endParaRPr lang="es-MX" sz="1800" dirty="0">
              <a:solidFill>
                <a:srgbClr val="333333"/>
              </a:solidFill>
              <a:effectLst/>
              <a:latin typeface="BentonSans"/>
              <a:ea typeface="Calibri" panose="020F0502020204030204" pitchFamily="34" charset="0"/>
              <a:cs typeface="Times New Roman" panose="02020603050405020304" pitchFamily="18" charset="0"/>
            </a:endParaRPr>
          </a:p>
          <a:p>
            <a:pPr marL="0" indent="0" algn="just">
              <a:buNone/>
            </a:pPr>
            <a:r>
              <a:rPr lang="es-MX" dirty="0"/>
              <a:t>Luego de la Copa Mundial de la FIFA en 2014 y de las Olimpiadas de 2016 Brasil entra en recesión económica.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3407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B03A7E-05CE-4E0E-9235-C52CE076CCDB}"/>
              </a:ext>
            </a:extLst>
          </p:cNvPr>
          <p:cNvSpPr>
            <a:spLocks noGrp="1"/>
          </p:cNvSpPr>
          <p:nvPr>
            <p:ph type="title"/>
          </p:nvPr>
        </p:nvSpPr>
        <p:spPr/>
        <p:txBody>
          <a:bodyPr/>
          <a:lstStyle/>
          <a:p>
            <a:pPr algn="ctr"/>
            <a:r>
              <a:rPr lang="es-MX" b="1" dirty="0"/>
              <a:t>Ataques racistas. Xenofobia. </a:t>
            </a:r>
          </a:p>
        </p:txBody>
      </p:sp>
      <p:sp>
        <p:nvSpPr>
          <p:cNvPr id="3" name="Marcador de contenido 2">
            <a:extLst>
              <a:ext uri="{FF2B5EF4-FFF2-40B4-BE49-F238E27FC236}">
                <a16:creationId xmlns:a16="http://schemas.microsoft.com/office/drawing/2014/main" id="{E5D63E29-2A6D-4086-A988-2A30886E806A}"/>
              </a:ext>
            </a:extLst>
          </p:cNvPr>
          <p:cNvSpPr>
            <a:spLocks noGrp="1"/>
          </p:cNvSpPr>
          <p:nvPr>
            <p:ph idx="1"/>
          </p:nvPr>
        </p:nvSpPr>
        <p:spPr/>
        <p:txBody>
          <a:bodyPr/>
          <a:lstStyle/>
          <a:p>
            <a:pPr algn="just"/>
            <a:r>
              <a:rPr lang="es-MX" dirty="0"/>
              <a:t>2015: ataques parecían estar motivados en parte por la creencia de que los haitianos eran responsables de la crisis económica, ya que un atacante gritó: “¡Los haitianos nos roban el trabajo!”</a:t>
            </a:r>
          </a:p>
          <a:p>
            <a:pPr algn="just"/>
            <a:r>
              <a:rPr lang="es-MX" dirty="0"/>
              <a:t>2018, un grupo de brasileños expulsó por la fuerza a los migrantes de un refugio improvisado en el estado de Roraima y quemó sus pertenencias.</a:t>
            </a:r>
          </a:p>
          <a:p>
            <a:pPr algn="just"/>
            <a:endParaRPr lang="es-MX" dirty="0"/>
          </a:p>
          <a:p>
            <a:pPr algn="just"/>
            <a:r>
              <a:rPr lang="es-MX" dirty="0"/>
              <a:t>el 71% de las personas asesinadas en Brasil en 2017 eran negras.</a:t>
            </a:r>
          </a:p>
          <a:p>
            <a:pPr marL="0" indent="0" algn="just">
              <a:buNone/>
            </a:pPr>
            <a:endParaRPr lang="es-MX" dirty="0"/>
          </a:p>
        </p:txBody>
      </p:sp>
      <p:pic>
        <p:nvPicPr>
          <p:cNvPr id="10" name="Imagen 9">
            <a:extLst>
              <a:ext uri="{FF2B5EF4-FFF2-40B4-BE49-F238E27FC236}">
                <a16:creationId xmlns:a16="http://schemas.microsoft.com/office/drawing/2014/main" id="{3BBD0278-9DB7-4C70-8C64-8C39D48A6F2C}"/>
              </a:ext>
            </a:extLst>
          </p:cNvPr>
          <p:cNvPicPr>
            <a:picLocks noChangeAspect="1"/>
          </p:cNvPicPr>
          <p:nvPr/>
        </p:nvPicPr>
        <p:blipFill rotWithShape="1">
          <a:blip r:embed="rId2"/>
          <a:srcRect l="27237" t="31203" r="1184" b="36450"/>
          <a:stretch/>
        </p:blipFill>
        <p:spPr>
          <a:xfrm>
            <a:off x="272785" y="5782235"/>
            <a:ext cx="2873172" cy="950682"/>
          </a:xfrm>
          <a:prstGeom prst="rect">
            <a:avLst/>
          </a:prstGeom>
        </p:spPr>
      </p:pic>
    </p:spTree>
    <p:extLst>
      <p:ext uri="{BB962C8B-B14F-4D97-AF65-F5344CB8AC3E}">
        <p14:creationId xmlns:p14="http://schemas.microsoft.com/office/powerpoint/2010/main" val="4255363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E7F7B95-AE43-4367-A702-29A114C8AB98}"/>
              </a:ext>
            </a:extLst>
          </p:cNvPr>
          <p:cNvSpPr>
            <a:spLocks noGrp="1"/>
          </p:cNvSpPr>
          <p:nvPr>
            <p:ph idx="1"/>
          </p:nvPr>
        </p:nvSpPr>
        <p:spPr>
          <a:xfrm>
            <a:off x="748553" y="480919"/>
            <a:ext cx="10515600" cy="4817222"/>
          </a:xfrm>
        </p:spPr>
        <p:txBody>
          <a:bodyPr>
            <a:normAutofit fontScale="85000" lnSpcReduction="20000"/>
          </a:bodyPr>
          <a:lstStyle/>
          <a:p>
            <a:pPr algn="just"/>
            <a:r>
              <a:rPr lang="es-MX" dirty="0"/>
              <a:t>Mujeres HAI que venían de </a:t>
            </a:r>
            <a:r>
              <a:rPr lang="es-MX" sz="3500" dirty="0">
                <a:solidFill>
                  <a:srgbClr val="FF0000"/>
                </a:solidFill>
              </a:rPr>
              <a:t>Chile</a:t>
            </a:r>
            <a:r>
              <a:rPr lang="es-MX" dirty="0"/>
              <a:t>, la mayoría había vivido ahí de 18 meses a dos años antes de migrar a México.</a:t>
            </a:r>
          </a:p>
          <a:p>
            <a:pPr algn="just"/>
            <a:r>
              <a:rPr lang="es-MX" dirty="0"/>
              <a:t>A diciembre de 2019, el gobierno chileno estimaba que en el país residían 185 mil 865 personas haitianas (66 mil 797 de las cuales eran mujeres. 12.5 % de la población migrante (VEN/PER)</a:t>
            </a:r>
          </a:p>
          <a:p>
            <a:pPr algn="just"/>
            <a:r>
              <a:rPr lang="es-MX" dirty="0"/>
              <a:t>No hay pruebas de que ninguno haya obtenido la condición de refugiado entre 2010 y 2019. 	</a:t>
            </a:r>
          </a:p>
          <a:p>
            <a:pPr algn="just"/>
            <a:r>
              <a:rPr lang="es-MX" dirty="0"/>
              <a:t>El estudio del CENEM, encontró que el 48% de las y los nacionales haitianos entrevistados (de los cuales el 33.8% eran mujeres) habían experimentado algún tipo de discriminación.</a:t>
            </a:r>
          </a:p>
          <a:p>
            <a:pPr algn="just"/>
            <a:r>
              <a:rPr lang="es-MX" dirty="0"/>
              <a:t>“visa temporaria de oportunidades”, 2018 (2 años) pero algunas personas haitianas tuvieron dificultades para regularizar su situación porque su gobierno no cooperó en la verificación de sus documentos de identidad.</a:t>
            </a:r>
          </a:p>
          <a:p>
            <a:pPr algn="just"/>
            <a:r>
              <a:rPr lang="es-MX" dirty="0"/>
              <a:t>De octubre de 2018 a mayo de 2019, mil 393 personas haitianas fueron devueltas a su país en nueve vuelos pagados por el gobierno con restricción de 9 años.</a:t>
            </a:r>
          </a:p>
          <a:p>
            <a:endParaRPr lang="es-MX" dirty="0"/>
          </a:p>
        </p:txBody>
      </p:sp>
      <p:pic>
        <p:nvPicPr>
          <p:cNvPr id="4" name="Imagen 3">
            <a:extLst>
              <a:ext uri="{FF2B5EF4-FFF2-40B4-BE49-F238E27FC236}">
                <a16:creationId xmlns:a16="http://schemas.microsoft.com/office/drawing/2014/main" id="{837EED8F-FE11-4AB7-849C-8EE7DEA2EA3D}"/>
              </a:ext>
            </a:extLst>
          </p:cNvPr>
          <p:cNvPicPr>
            <a:picLocks noChangeAspect="1"/>
          </p:cNvPicPr>
          <p:nvPr/>
        </p:nvPicPr>
        <p:blipFill rotWithShape="1">
          <a:blip r:embed="rId2"/>
          <a:srcRect l="27237" t="31203" r="1184" b="36450"/>
          <a:stretch/>
        </p:blipFill>
        <p:spPr>
          <a:xfrm>
            <a:off x="272784" y="5434642"/>
            <a:ext cx="3923675" cy="1298275"/>
          </a:xfrm>
          <a:prstGeom prst="rect">
            <a:avLst/>
          </a:prstGeom>
        </p:spPr>
      </p:pic>
    </p:spTree>
    <p:extLst>
      <p:ext uri="{BB962C8B-B14F-4D97-AF65-F5344CB8AC3E}">
        <p14:creationId xmlns:p14="http://schemas.microsoft.com/office/powerpoint/2010/main" val="625727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E26760-6177-4230-B348-E29ACD1E0BE5}"/>
              </a:ext>
            </a:extLst>
          </p:cNvPr>
          <p:cNvSpPr>
            <a:spLocks noGrp="1"/>
          </p:cNvSpPr>
          <p:nvPr>
            <p:ph type="title"/>
          </p:nvPr>
        </p:nvSpPr>
        <p:spPr/>
        <p:txBody>
          <a:bodyPr/>
          <a:lstStyle/>
          <a:p>
            <a:r>
              <a:rPr lang="es-MX" dirty="0">
                <a:solidFill>
                  <a:srgbClr val="FF0000"/>
                </a:solidFill>
              </a:rPr>
              <a:t>EUA</a:t>
            </a:r>
            <a:r>
              <a:rPr lang="es-MX" dirty="0"/>
              <a:t> y la migración haitiana </a:t>
            </a:r>
          </a:p>
        </p:txBody>
      </p:sp>
      <p:sp>
        <p:nvSpPr>
          <p:cNvPr id="3" name="Marcador de contenido 2">
            <a:extLst>
              <a:ext uri="{FF2B5EF4-FFF2-40B4-BE49-F238E27FC236}">
                <a16:creationId xmlns:a16="http://schemas.microsoft.com/office/drawing/2014/main" id="{DFE34CE4-6D13-401B-9EE3-EB4600A1E5F4}"/>
              </a:ext>
            </a:extLst>
          </p:cNvPr>
          <p:cNvSpPr>
            <a:spLocks noGrp="1"/>
          </p:cNvSpPr>
          <p:nvPr>
            <p:ph idx="1"/>
          </p:nvPr>
        </p:nvSpPr>
        <p:spPr/>
        <p:txBody>
          <a:bodyPr/>
          <a:lstStyle/>
          <a:p>
            <a:pPr algn="just"/>
            <a:r>
              <a:rPr lang="es-MX" dirty="0"/>
              <a:t>El primer barco que transportaba haitianos que huían de la brutal dictadura de los </a:t>
            </a:r>
            <a:r>
              <a:rPr lang="es-MX" dirty="0" err="1"/>
              <a:t>Duvalier</a:t>
            </a:r>
            <a:r>
              <a:rPr lang="es-MX" dirty="0"/>
              <a:t> llegó a los Estados Unidos en la década de 1960. Los Estados Unidos negaron el asilo a los 25 pasajeros y los deportaron al mismo peligro del que huyeron.</a:t>
            </a:r>
          </a:p>
          <a:p>
            <a:pPr algn="just"/>
            <a:r>
              <a:rPr lang="es-MX" dirty="0"/>
              <a:t>En la década de 1990, la Guardia Costera de los Estados Unidos recogió decenas de miles de refugiados haitianos y los encarceló en la Bahía de Guantánamo, Cuba. Guantánamo era conocido como el “campo de prisioneros del VIH” debido al mal trato que recibían los refugiados haitianos con VIH, a quienes se culpó erróneamente de la epidemia de SIDA en los Estados Unidos.</a:t>
            </a:r>
          </a:p>
        </p:txBody>
      </p:sp>
      <p:pic>
        <p:nvPicPr>
          <p:cNvPr id="4" name="Imagen 3">
            <a:extLst>
              <a:ext uri="{FF2B5EF4-FFF2-40B4-BE49-F238E27FC236}">
                <a16:creationId xmlns:a16="http://schemas.microsoft.com/office/drawing/2014/main" id="{0049BEC1-0A72-4985-A25D-E826F6CAAFF7}"/>
              </a:ext>
            </a:extLst>
          </p:cNvPr>
          <p:cNvPicPr>
            <a:picLocks noChangeAspect="1"/>
          </p:cNvPicPr>
          <p:nvPr/>
        </p:nvPicPr>
        <p:blipFill rotWithShape="1">
          <a:blip r:embed="rId2"/>
          <a:srcRect l="27237" t="31203" r="1184" b="36450"/>
          <a:stretch/>
        </p:blipFill>
        <p:spPr>
          <a:xfrm>
            <a:off x="272784" y="5434642"/>
            <a:ext cx="3923675" cy="1298275"/>
          </a:xfrm>
          <a:prstGeom prst="rect">
            <a:avLst/>
          </a:prstGeom>
        </p:spPr>
      </p:pic>
    </p:spTree>
    <p:extLst>
      <p:ext uri="{BB962C8B-B14F-4D97-AF65-F5344CB8AC3E}">
        <p14:creationId xmlns:p14="http://schemas.microsoft.com/office/powerpoint/2010/main" val="3761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9AE478-395C-4EA6-B19C-6F3C6DADB18B}"/>
              </a:ext>
            </a:extLst>
          </p:cNvPr>
          <p:cNvSpPr>
            <a:spLocks noGrp="1"/>
          </p:cNvSpPr>
          <p:nvPr>
            <p:ph type="title"/>
          </p:nvPr>
        </p:nvSpPr>
        <p:spPr>
          <a:xfrm>
            <a:off x="838200" y="18255"/>
            <a:ext cx="10515600" cy="1325563"/>
          </a:xfrm>
        </p:spPr>
        <p:txBody>
          <a:bodyPr/>
          <a:lstStyle/>
          <a:p>
            <a:pPr algn="ctr"/>
            <a:r>
              <a:rPr lang="es-MX" b="1" dirty="0"/>
              <a:t>Haitianas en México</a:t>
            </a:r>
          </a:p>
        </p:txBody>
      </p:sp>
      <p:sp>
        <p:nvSpPr>
          <p:cNvPr id="3" name="Marcador de contenido 2">
            <a:extLst>
              <a:ext uri="{FF2B5EF4-FFF2-40B4-BE49-F238E27FC236}">
                <a16:creationId xmlns:a16="http://schemas.microsoft.com/office/drawing/2014/main" id="{0ABF7F3D-F55A-4F15-838E-3E7E31213A6D}"/>
              </a:ext>
            </a:extLst>
          </p:cNvPr>
          <p:cNvSpPr>
            <a:spLocks noGrp="1"/>
          </p:cNvSpPr>
          <p:nvPr>
            <p:ph idx="1"/>
          </p:nvPr>
        </p:nvSpPr>
        <p:spPr>
          <a:xfrm>
            <a:off x="838200" y="1083304"/>
            <a:ext cx="10515600" cy="4351338"/>
          </a:xfrm>
        </p:spPr>
        <p:txBody>
          <a:bodyPr/>
          <a:lstStyle/>
          <a:p>
            <a:pPr algn="just"/>
            <a:r>
              <a:rPr lang="es-MX" dirty="0"/>
              <a:t>Entre 2000 y 2005, menos de 20 personas refugiadas de Haití estuvieron oficialmente en México. </a:t>
            </a:r>
          </a:p>
          <a:p>
            <a:pPr algn="just"/>
            <a:r>
              <a:rPr lang="es-MX" dirty="0"/>
              <a:t>Este número creció constantemente después de 2006, alcanzando un máximo de 191 en 2011, justo después del terremoto, y disminuyendo a 175 en 2014.</a:t>
            </a:r>
          </a:p>
        </p:txBody>
      </p:sp>
      <p:pic>
        <p:nvPicPr>
          <p:cNvPr id="4" name="Imagen 3">
            <a:extLst>
              <a:ext uri="{FF2B5EF4-FFF2-40B4-BE49-F238E27FC236}">
                <a16:creationId xmlns:a16="http://schemas.microsoft.com/office/drawing/2014/main" id="{1B6DF1A3-F593-46CC-A163-F102F60EE701}"/>
              </a:ext>
            </a:extLst>
          </p:cNvPr>
          <p:cNvPicPr>
            <a:picLocks noChangeAspect="1"/>
          </p:cNvPicPr>
          <p:nvPr/>
        </p:nvPicPr>
        <p:blipFill rotWithShape="1">
          <a:blip r:embed="rId2"/>
          <a:srcRect l="27237" t="31203" r="1184" b="36450"/>
          <a:stretch/>
        </p:blipFill>
        <p:spPr>
          <a:xfrm>
            <a:off x="272784" y="5434642"/>
            <a:ext cx="3923675" cy="1298275"/>
          </a:xfrm>
          <a:prstGeom prst="rect">
            <a:avLst/>
          </a:prstGeom>
        </p:spPr>
      </p:pic>
      <p:pic>
        <p:nvPicPr>
          <p:cNvPr id="6" name="Imagen 5">
            <a:extLst>
              <a:ext uri="{FF2B5EF4-FFF2-40B4-BE49-F238E27FC236}">
                <a16:creationId xmlns:a16="http://schemas.microsoft.com/office/drawing/2014/main" id="{8532ACFA-611B-4A4A-BD0D-9C677950BB64}"/>
              </a:ext>
            </a:extLst>
          </p:cNvPr>
          <p:cNvPicPr>
            <a:picLocks noChangeAspect="1"/>
          </p:cNvPicPr>
          <p:nvPr/>
        </p:nvPicPr>
        <p:blipFill rotWithShape="1">
          <a:blip r:embed="rId3"/>
          <a:srcRect l="26397" t="18693" r="29779" b="7190"/>
          <a:stretch/>
        </p:blipFill>
        <p:spPr>
          <a:xfrm>
            <a:off x="7512423" y="2932206"/>
            <a:ext cx="3552553" cy="3379694"/>
          </a:xfrm>
          <a:prstGeom prst="rect">
            <a:avLst/>
          </a:prstGeom>
        </p:spPr>
      </p:pic>
      <p:sp>
        <p:nvSpPr>
          <p:cNvPr id="8" name="CuadroTexto 7">
            <a:extLst>
              <a:ext uri="{FF2B5EF4-FFF2-40B4-BE49-F238E27FC236}">
                <a16:creationId xmlns:a16="http://schemas.microsoft.com/office/drawing/2014/main" id="{76D6ADB0-B9BD-42FB-B98F-B59655BBF9D0}"/>
              </a:ext>
            </a:extLst>
          </p:cNvPr>
          <p:cNvSpPr txBox="1"/>
          <p:nvPr/>
        </p:nvSpPr>
        <p:spPr>
          <a:xfrm>
            <a:off x="4052047" y="3913566"/>
            <a:ext cx="2895600" cy="2308324"/>
          </a:xfrm>
          <a:prstGeom prst="rect">
            <a:avLst/>
          </a:prstGeom>
          <a:noFill/>
        </p:spPr>
        <p:txBody>
          <a:bodyPr wrap="square">
            <a:spAutoFit/>
          </a:bodyPr>
          <a:lstStyle/>
          <a:p>
            <a:pPr algn="just"/>
            <a:r>
              <a:rPr lang="es-MX" dirty="0"/>
              <a:t>El viaje titánico que realizan a México atraviesa casi 11,200 kilómetros (7000 millas aproximadamente) y once países. </a:t>
            </a:r>
          </a:p>
          <a:p>
            <a:pPr algn="just"/>
            <a:r>
              <a:rPr lang="es-MX" dirty="0"/>
              <a:t>En total, puede llevar entre dos y cuatro meses llegar a México.</a:t>
            </a:r>
          </a:p>
        </p:txBody>
      </p:sp>
    </p:spTree>
    <p:extLst>
      <p:ext uri="{BB962C8B-B14F-4D97-AF65-F5344CB8AC3E}">
        <p14:creationId xmlns:p14="http://schemas.microsoft.com/office/powerpoint/2010/main" val="1985734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1FC63E-45FF-42FD-9C5E-70212D512D07}"/>
              </a:ext>
            </a:extLst>
          </p:cNvPr>
          <p:cNvSpPr>
            <a:spLocks noGrp="1"/>
          </p:cNvSpPr>
          <p:nvPr>
            <p:ph type="title"/>
          </p:nvPr>
        </p:nvSpPr>
        <p:spPr/>
        <p:txBody>
          <a:bodyPr/>
          <a:lstStyle/>
          <a:p>
            <a:endParaRPr lang="es-MX"/>
          </a:p>
        </p:txBody>
      </p:sp>
      <p:pic>
        <p:nvPicPr>
          <p:cNvPr id="4" name="Marcador de contenido 3">
            <a:extLst>
              <a:ext uri="{FF2B5EF4-FFF2-40B4-BE49-F238E27FC236}">
                <a16:creationId xmlns:a16="http://schemas.microsoft.com/office/drawing/2014/main" id="{14FCF756-8990-40EE-9125-72A7FD6BFF87}"/>
              </a:ext>
            </a:extLst>
          </p:cNvPr>
          <p:cNvPicPr>
            <a:picLocks noGrp="1"/>
          </p:cNvPicPr>
          <p:nvPr>
            <p:ph idx="1"/>
          </p:nvPr>
        </p:nvPicPr>
        <p:blipFill rotWithShape="1">
          <a:blip r:embed="rId2"/>
          <a:srcRect l="20622" t="23477" r="39539" b="28185"/>
          <a:stretch/>
        </p:blipFill>
        <p:spPr bwMode="auto">
          <a:xfrm>
            <a:off x="3110754" y="98610"/>
            <a:ext cx="5307106" cy="4061012"/>
          </a:xfrm>
          <a:prstGeom prst="rect">
            <a:avLst/>
          </a:prstGeom>
          <a:ln>
            <a:noFill/>
          </a:ln>
          <a:extLst>
            <a:ext uri="{53640926-AAD7-44D8-BBD7-CCE9431645EC}">
              <a14:shadowObscured xmlns:a14="http://schemas.microsoft.com/office/drawing/2010/main"/>
            </a:ext>
          </a:extLst>
        </p:spPr>
      </p:pic>
      <p:sp>
        <p:nvSpPr>
          <p:cNvPr id="6" name="CuadroTexto 5">
            <a:extLst>
              <a:ext uri="{FF2B5EF4-FFF2-40B4-BE49-F238E27FC236}">
                <a16:creationId xmlns:a16="http://schemas.microsoft.com/office/drawing/2014/main" id="{69061786-5660-42FB-AF52-15CB65D61070}"/>
              </a:ext>
            </a:extLst>
          </p:cNvPr>
          <p:cNvSpPr txBox="1"/>
          <p:nvPr/>
        </p:nvSpPr>
        <p:spPr>
          <a:xfrm>
            <a:off x="493059" y="4159622"/>
            <a:ext cx="11205882" cy="2015936"/>
          </a:xfrm>
          <a:prstGeom prst="rect">
            <a:avLst/>
          </a:prstGeom>
          <a:noFill/>
        </p:spPr>
        <p:txBody>
          <a:bodyPr wrap="square">
            <a:spAutoFit/>
          </a:bodyPr>
          <a:lstStyle/>
          <a:p>
            <a:pPr algn="just"/>
            <a:r>
              <a:rPr lang="es-MX" sz="2500" dirty="0"/>
              <a:t>se desplazan de Ecuador a Colombia y luego atraviesan la brecha del Darién hasta Panamá. (160 km = 20 días a pie);</a:t>
            </a:r>
          </a:p>
          <a:p>
            <a:pPr algn="just"/>
            <a:r>
              <a:rPr lang="es-MX" sz="2500" dirty="0"/>
              <a:t>Las y los migrantes informan numerosos casos de robos y agresiones sexuales en esta región. También se encuentran con “mulas” de tráfico de drogas que exigen un pago a cambio de permitirles continuar su viaje.</a:t>
            </a:r>
          </a:p>
        </p:txBody>
      </p:sp>
    </p:spTree>
    <p:extLst>
      <p:ext uri="{BB962C8B-B14F-4D97-AF65-F5344CB8AC3E}">
        <p14:creationId xmlns:p14="http://schemas.microsoft.com/office/powerpoint/2010/main" val="4206272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C9AF4B2-1E8D-49C0-8783-6D6E4822E078}"/>
              </a:ext>
            </a:extLst>
          </p:cNvPr>
          <p:cNvSpPr>
            <a:spLocks noGrp="1"/>
          </p:cNvSpPr>
          <p:nvPr>
            <p:ph idx="1"/>
          </p:nvPr>
        </p:nvSpPr>
        <p:spPr>
          <a:xfrm>
            <a:off x="385482" y="188259"/>
            <a:ext cx="10968318" cy="5988704"/>
          </a:xfrm>
        </p:spPr>
        <p:txBody>
          <a:bodyPr/>
          <a:lstStyle/>
          <a:p>
            <a:pPr algn="just"/>
            <a:r>
              <a:rPr lang="es-MX" dirty="0"/>
              <a:t>el 43% tenía la intención de quedarse en Tijuana, el 21.7% quería viajar a los Estados Unidos, el 30.2 por ciento no estaba seguro, el 3.5% quería ir a otra ciudad de México y el 0.7% quería regresar a su país de origen.</a:t>
            </a:r>
          </a:p>
          <a:p>
            <a:pPr algn="just"/>
            <a:r>
              <a:rPr lang="es-MX" dirty="0"/>
              <a:t>Solo el 20% tenía empleo.</a:t>
            </a:r>
          </a:p>
          <a:p>
            <a:pPr algn="just"/>
            <a:r>
              <a:rPr lang="es-MX" dirty="0"/>
              <a:t>Las </a:t>
            </a:r>
            <a:r>
              <a:rPr lang="es-MX" dirty="0">
                <a:solidFill>
                  <a:srgbClr val="FF0000"/>
                </a:solidFill>
              </a:rPr>
              <a:t>mujeres haitianas </a:t>
            </a:r>
            <a:r>
              <a:rPr lang="es-MX" dirty="0"/>
              <a:t>tienden a hablar menos español que los hombres porque es menos probable que trabajen en países de tránsito de habla hispana, lo que las hace dependientes de su pareja o un miembro de la familia del sexo masculino. </a:t>
            </a:r>
          </a:p>
          <a:p>
            <a:pPr algn="just"/>
            <a:r>
              <a:rPr lang="es-MX" dirty="0"/>
              <a:t>Actualmente las mujeres y sus familias son devueltas a Tapachula y algunas más, son deportadas.</a:t>
            </a:r>
          </a:p>
          <a:p>
            <a:pPr algn="just"/>
            <a:r>
              <a:rPr lang="es-MX" dirty="0"/>
              <a:t>ACNUR otorga en asistencia 140 dólares al mes a cada migrante que ha solicitado asilo, incluida la niñez, durante un máximo de tres meses. (18% son reconocidos).</a:t>
            </a:r>
          </a:p>
          <a:p>
            <a:endParaRPr lang="es-MX" dirty="0"/>
          </a:p>
        </p:txBody>
      </p:sp>
      <p:pic>
        <p:nvPicPr>
          <p:cNvPr id="4" name="Imagen 3">
            <a:extLst>
              <a:ext uri="{FF2B5EF4-FFF2-40B4-BE49-F238E27FC236}">
                <a16:creationId xmlns:a16="http://schemas.microsoft.com/office/drawing/2014/main" id="{D3A0F5AD-113F-47BA-B8F2-66FE700A167D}"/>
              </a:ext>
            </a:extLst>
          </p:cNvPr>
          <p:cNvPicPr>
            <a:picLocks noChangeAspect="1"/>
          </p:cNvPicPr>
          <p:nvPr/>
        </p:nvPicPr>
        <p:blipFill rotWithShape="1">
          <a:blip r:embed="rId2"/>
          <a:srcRect l="27237" t="31203" r="1184" b="36450"/>
          <a:stretch/>
        </p:blipFill>
        <p:spPr>
          <a:xfrm>
            <a:off x="272784" y="5907741"/>
            <a:ext cx="2493865" cy="825176"/>
          </a:xfrm>
          <a:prstGeom prst="rect">
            <a:avLst/>
          </a:prstGeom>
        </p:spPr>
      </p:pic>
      <p:sp>
        <p:nvSpPr>
          <p:cNvPr id="2" name="CuadroTexto 1">
            <a:extLst>
              <a:ext uri="{FF2B5EF4-FFF2-40B4-BE49-F238E27FC236}">
                <a16:creationId xmlns:a16="http://schemas.microsoft.com/office/drawing/2014/main" id="{B76E2871-CA88-44B0-B7B3-1B5A3A8F05E0}"/>
              </a:ext>
            </a:extLst>
          </p:cNvPr>
          <p:cNvSpPr txBox="1"/>
          <p:nvPr/>
        </p:nvSpPr>
        <p:spPr>
          <a:xfrm>
            <a:off x="4733365" y="5773271"/>
            <a:ext cx="5638800" cy="369332"/>
          </a:xfrm>
          <a:prstGeom prst="rect">
            <a:avLst/>
          </a:prstGeom>
          <a:noFill/>
        </p:spPr>
        <p:txBody>
          <a:bodyPr wrap="square" rtlCol="0">
            <a:spAutoFit/>
          </a:bodyPr>
          <a:lstStyle/>
          <a:p>
            <a:pPr algn="r"/>
            <a:r>
              <a:rPr lang="es-MX" b="1" dirty="0"/>
              <a:t>De las encuestas practicadas en Tapachula</a:t>
            </a:r>
          </a:p>
        </p:txBody>
      </p:sp>
    </p:spTree>
    <p:extLst>
      <p:ext uri="{BB962C8B-B14F-4D97-AF65-F5344CB8AC3E}">
        <p14:creationId xmlns:p14="http://schemas.microsoft.com/office/powerpoint/2010/main" val="2207055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370B92-EDC9-4F74-955C-226FAA46B3F3}"/>
              </a:ext>
            </a:extLst>
          </p:cNvPr>
          <p:cNvSpPr>
            <a:spLocks noGrp="1"/>
          </p:cNvSpPr>
          <p:nvPr>
            <p:ph type="title"/>
          </p:nvPr>
        </p:nvSpPr>
        <p:spPr/>
        <p:txBody>
          <a:bodyPr/>
          <a:lstStyle/>
          <a:p>
            <a:pPr algn="ctr"/>
            <a:r>
              <a:rPr lang="es-MX" b="1" dirty="0"/>
              <a:t>Xenofobia en México</a:t>
            </a:r>
            <a:endParaRPr lang="es-MX" dirty="0"/>
          </a:p>
        </p:txBody>
      </p:sp>
      <p:sp>
        <p:nvSpPr>
          <p:cNvPr id="3" name="Marcador de contenido 2">
            <a:extLst>
              <a:ext uri="{FF2B5EF4-FFF2-40B4-BE49-F238E27FC236}">
                <a16:creationId xmlns:a16="http://schemas.microsoft.com/office/drawing/2014/main" id="{DFAF0156-DF1C-4D73-9B8B-7E03898AD984}"/>
              </a:ext>
            </a:extLst>
          </p:cNvPr>
          <p:cNvSpPr>
            <a:spLocks noGrp="1"/>
          </p:cNvSpPr>
          <p:nvPr>
            <p:ph idx="1"/>
          </p:nvPr>
        </p:nvSpPr>
        <p:spPr/>
        <p:txBody>
          <a:bodyPr/>
          <a:lstStyle/>
          <a:p>
            <a:pPr algn="just"/>
            <a:r>
              <a:rPr lang="es-MX" dirty="0"/>
              <a:t>Se estima que 1.4 millones de mexicanos se identifican a sí mismos como afrodescendientes, lo que representa el 1.2% de la población total, de los cuales 705 mil son mujeres.</a:t>
            </a:r>
          </a:p>
          <a:p>
            <a:pPr algn="just"/>
            <a:r>
              <a:rPr lang="es-MX" dirty="0"/>
              <a:t>CEDR (El Comité para la Eliminación de la Discriminación Racial de la ONU) también se mostró preocupado por “las múltiples formas de discriminación que afectan a las mujeres indígenas y </a:t>
            </a:r>
            <a:r>
              <a:rPr lang="es-MX" dirty="0" err="1"/>
              <a:t>afromexicanas</a:t>
            </a:r>
            <a:r>
              <a:rPr lang="es-MX" dirty="0"/>
              <a:t>” en México, que consideró que “comprometen el acceso a la educación, al trabajo y a la salud culturalmente adecuada, así como la participación en la vida pública y toma de decisiones”.</a:t>
            </a:r>
          </a:p>
          <a:p>
            <a:endParaRPr lang="es-MX" dirty="0"/>
          </a:p>
        </p:txBody>
      </p:sp>
      <p:pic>
        <p:nvPicPr>
          <p:cNvPr id="4" name="Imagen 3">
            <a:extLst>
              <a:ext uri="{FF2B5EF4-FFF2-40B4-BE49-F238E27FC236}">
                <a16:creationId xmlns:a16="http://schemas.microsoft.com/office/drawing/2014/main" id="{B3654AE3-CF33-4AD9-BDC5-A30D25CF4AE7}"/>
              </a:ext>
            </a:extLst>
          </p:cNvPr>
          <p:cNvPicPr>
            <a:picLocks noChangeAspect="1"/>
          </p:cNvPicPr>
          <p:nvPr/>
        </p:nvPicPr>
        <p:blipFill rotWithShape="1">
          <a:blip r:embed="rId2"/>
          <a:srcRect l="27237" t="31203" r="1184" b="36450"/>
          <a:stretch/>
        </p:blipFill>
        <p:spPr>
          <a:xfrm>
            <a:off x="272784" y="5907741"/>
            <a:ext cx="2493865" cy="825176"/>
          </a:xfrm>
          <a:prstGeom prst="rect">
            <a:avLst/>
          </a:prstGeom>
        </p:spPr>
      </p:pic>
    </p:spTree>
    <p:extLst>
      <p:ext uri="{BB962C8B-B14F-4D97-AF65-F5344CB8AC3E}">
        <p14:creationId xmlns:p14="http://schemas.microsoft.com/office/powerpoint/2010/main" val="3278262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CBA707-C304-4037-8A34-3C5C7B213CDC}"/>
              </a:ext>
            </a:extLst>
          </p:cNvPr>
          <p:cNvSpPr>
            <a:spLocks noGrp="1"/>
          </p:cNvSpPr>
          <p:nvPr>
            <p:ph type="title"/>
          </p:nvPr>
        </p:nvSpPr>
        <p:spPr/>
        <p:txBody>
          <a:bodyPr/>
          <a:lstStyle/>
          <a:p>
            <a:pPr algn="ctr"/>
            <a:r>
              <a:rPr lang="es-MX" b="1" dirty="0"/>
              <a:t>COVID y migración </a:t>
            </a:r>
          </a:p>
        </p:txBody>
      </p:sp>
      <p:sp>
        <p:nvSpPr>
          <p:cNvPr id="3" name="Marcador de contenido 2">
            <a:extLst>
              <a:ext uri="{FF2B5EF4-FFF2-40B4-BE49-F238E27FC236}">
                <a16:creationId xmlns:a16="http://schemas.microsoft.com/office/drawing/2014/main" id="{C6312C28-EBAE-4D5E-A100-02DBE95E57D7}"/>
              </a:ext>
            </a:extLst>
          </p:cNvPr>
          <p:cNvSpPr>
            <a:spLocks noGrp="1"/>
          </p:cNvSpPr>
          <p:nvPr>
            <p:ph idx="1"/>
          </p:nvPr>
        </p:nvSpPr>
        <p:spPr>
          <a:xfrm>
            <a:off x="838200" y="2241175"/>
            <a:ext cx="10515600" cy="3935787"/>
          </a:xfrm>
        </p:spPr>
        <p:txBody>
          <a:bodyPr>
            <a:normAutofit lnSpcReduction="10000"/>
          </a:bodyPr>
          <a:lstStyle/>
          <a:p>
            <a:pPr algn="just"/>
            <a:r>
              <a:rPr lang="es-MX" dirty="0"/>
              <a:t>Deportaciones o retornos durante pandemia: No hubo informes de haitianos deportados en marzo, abril y mayo de 2020, en comparación con los 245 en enero y 37 en febrero de 2020.</a:t>
            </a:r>
          </a:p>
          <a:p>
            <a:pPr algn="just"/>
            <a:r>
              <a:rPr lang="es-MX" dirty="0"/>
              <a:t>A finales de abril de 2020, México había devuelto 3 mil 653 migrantes a Guatemala, Honduras y El Salvador, lo que dejó sólo 106 personas en esos centros.</a:t>
            </a:r>
          </a:p>
          <a:p>
            <a:pPr algn="just"/>
            <a:r>
              <a:rPr lang="es-MX" dirty="0"/>
              <a:t>Los empleos disponibles para las personas migrantes haitianas en Tijuana —tiendas, restaurantes y fábricas— han estado cerrados desde marzo de 2020, dejándoles sin ningún ingreso.</a:t>
            </a:r>
          </a:p>
          <a:p>
            <a:r>
              <a:rPr lang="es-MX" dirty="0"/>
              <a:t>Detención prolongada y sin protocolos aplicables ni aplicados. </a:t>
            </a:r>
          </a:p>
        </p:txBody>
      </p:sp>
    </p:spTree>
    <p:extLst>
      <p:ext uri="{BB962C8B-B14F-4D97-AF65-F5344CB8AC3E}">
        <p14:creationId xmlns:p14="http://schemas.microsoft.com/office/powerpoint/2010/main" val="3574499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85329-534D-4D1F-906C-73A3F3CF7F2A}"/>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4150DB1D-865B-48C2-BECB-0153BAC234D8}"/>
              </a:ext>
            </a:extLst>
          </p:cNvPr>
          <p:cNvSpPr>
            <a:spLocks noGrp="1"/>
          </p:cNvSpPr>
          <p:nvPr>
            <p:ph idx="1"/>
          </p:nvPr>
        </p:nvSpPr>
        <p:spPr/>
        <p:txBody>
          <a:bodyPr/>
          <a:lstStyle/>
          <a:p>
            <a:pPr marL="0" indent="0" algn="just">
              <a:buNone/>
            </a:pPr>
            <a:r>
              <a:rPr lang="es-MX" dirty="0"/>
              <a:t>En algunos casos urgentes, la COMAR está llevando a cabo entrevistas de elegibilidad por teléfono, pero los defensores señalan que los derechos de los solicitantes se están violando rutinariamente durante estas entrevistas, incluido el derecho al acceso al idioma.</a:t>
            </a:r>
          </a:p>
        </p:txBody>
      </p:sp>
      <p:sp>
        <p:nvSpPr>
          <p:cNvPr id="4" name="CuadroTexto 3">
            <a:extLst>
              <a:ext uri="{FF2B5EF4-FFF2-40B4-BE49-F238E27FC236}">
                <a16:creationId xmlns:a16="http://schemas.microsoft.com/office/drawing/2014/main" id="{79D24DF9-33FB-4393-9435-F730165D9D14}"/>
              </a:ext>
            </a:extLst>
          </p:cNvPr>
          <p:cNvSpPr txBox="1"/>
          <p:nvPr/>
        </p:nvSpPr>
        <p:spPr>
          <a:xfrm rot="11203187" flipV="1">
            <a:off x="6982475" y="4169402"/>
            <a:ext cx="2976291" cy="1754326"/>
          </a:xfrm>
          <a:prstGeom prst="rect">
            <a:avLst/>
          </a:prstGeom>
          <a:noFill/>
        </p:spPr>
        <p:txBody>
          <a:bodyPr wrap="square">
            <a:spAutoFit/>
          </a:bodyPr>
          <a:lstStyle/>
          <a:p>
            <a:pPr algn="just"/>
            <a:r>
              <a:rPr lang="es-MX" b="1" dirty="0"/>
              <a:t>Se estima que 2 mil migrantes están viviendo en tiendas de campaña en campamentos improvisados a lo largo de la frontera entre los Estados Unidos y México</a:t>
            </a:r>
          </a:p>
        </p:txBody>
      </p:sp>
    </p:spTree>
    <p:extLst>
      <p:ext uri="{BB962C8B-B14F-4D97-AF65-F5344CB8AC3E}">
        <p14:creationId xmlns:p14="http://schemas.microsoft.com/office/powerpoint/2010/main" val="1049695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4CEC86-5AC8-4548-A3A9-CE288F032C36}"/>
              </a:ext>
            </a:extLst>
          </p:cNvPr>
          <p:cNvSpPr>
            <a:spLocks noGrp="1"/>
          </p:cNvSpPr>
          <p:nvPr>
            <p:ph type="title"/>
          </p:nvPr>
        </p:nvSpPr>
        <p:spPr>
          <a:xfrm>
            <a:off x="838200" y="365126"/>
            <a:ext cx="3724835" cy="558240"/>
          </a:xfrm>
        </p:spPr>
        <p:txBody>
          <a:bodyPr>
            <a:normAutofit fontScale="90000"/>
          </a:bodyPr>
          <a:lstStyle/>
          <a:p>
            <a:pPr algn="ctr"/>
            <a:r>
              <a:rPr lang="es-MX" b="1" dirty="0"/>
              <a:t>Retos </a:t>
            </a:r>
          </a:p>
        </p:txBody>
      </p:sp>
      <p:sp>
        <p:nvSpPr>
          <p:cNvPr id="3" name="Marcador de contenido 2">
            <a:extLst>
              <a:ext uri="{FF2B5EF4-FFF2-40B4-BE49-F238E27FC236}">
                <a16:creationId xmlns:a16="http://schemas.microsoft.com/office/drawing/2014/main" id="{9CDC044C-C4A4-4950-B6AA-2C46C57A9FF8}"/>
              </a:ext>
            </a:extLst>
          </p:cNvPr>
          <p:cNvSpPr>
            <a:spLocks noGrp="1"/>
          </p:cNvSpPr>
          <p:nvPr>
            <p:ph idx="1"/>
          </p:nvPr>
        </p:nvSpPr>
        <p:spPr>
          <a:xfrm>
            <a:off x="488576" y="1081554"/>
            <a:ext cx="4379259" cy="4073152"/>
          </a:xfrm>
        </p:spPr>
        <p:txBody>
          <a:bodyPr>
            <a:normAutofit fontScale="85000" lnSpcReduction="20000"/>
          </a:bodyPr>
          <a:lstStyle/>
          <a:p>
            <a:pPr algn="just"/>
            <a:r>
              <a:rPr lang="es-MX" dirty="0"/>
              <a:t>Detección de SA en frontera/tránsito internacional de personas</a:t>
            </a:r>
          </a:p>
          <a:p>
            <a:pPr algn="just"/>
            <a:r>
              <a:rPr lang="es-MX" dirty="0"/>
              <a:t>No rechazos arbitrarios en aeropuertos</a:t>
            </a:r>
          </a:p>
          <a:p>
            <a:pPr algn="just"/>
            <a:r>
              <a:rPr lang="es-MX" dirty="0"/>
              <a:t>No detención migratoria a SA (condiciones dignas y diferenciadas en </a:t>
            </a:r>
            <a:r>
              <a:rPr lang="es-MX" dirty="0" err="1"/>
              <a:t>EM´s</a:t>
            </a:r>
            <a:r>
              <a:rPr lang="es-MX" dirty="0"/>
              <a:t>, EP tipo A y B)</a:t>
            </a:r>
          </a:p>
          <a:p>
            <a:pPr algn="just"/>
            <a:r>
              <a:rPr lang="es-MX" dirty="0"/>
              <a:t>Análisis de imposibilidad de alternativa de huida interna y análisis de información objetiva de país de origen.</a:t>
            </a:r>
          </a:p>
          <a:p>
            <a:pPr algn="just"/>
            <a:endParaRPr lang="es-MX" dirty="0"/>
          </a:p>
          <a:p>
            <a:endParaRPr lang="es-MX" dirty="0"/>
          </a:p>
          <a:p>
            <a:endParaRPr lang="es-MX" dirty="0"/>
          </a:p>
        </p:txBody>
      </p:sp>
      <p:pic>
        <p:nvPicPr>
          <p:cNvPr id="4" name="Imagen 3">
            <a:extLst>
              <a:ext uri="{FF2B5EF4-FFF2-40B4-BE49-F238E27FC236}">
                <a16:creationId xmlns:a16="http://schemas.microsoft.com/office/drawing/2014/main" id="{64C36787-B039-4EEE-9D05-EEAF2AE8EC3C}"/>
              </a:ext>
            </a:extLst>
          </p:cNvPr>
          <p:cNvPicPr>
            <a:picLocks noChangeAspect="1"/>
          </p:cNvPicPr>
          <p:nvPr/>
        </p:nvPicPr>
        <p:blipFill rotWithShape="1">
          <a:blip r:embed="rId2"/>
          <a:srcRect l="27237" t="31203" r="1184" b="36450"/>
          <a:stretch/>
        </p:blipFill>
        <p:spPr>
          <a:xfrm>
            <a:off x="272784" y="5434642"/>
            <a:ext cx="3923675" cy="1298275"/>
          </a:xfrm>
          <a:prstGeom prst="rect">
            <a:avLst/>
          </a:prstGeom>
        </p:spPr>
      </p:pic>
      <p:sp>
        <p:nvSpPr>
          <p:cNvPr id="5" name="Título 1">
            <a:extLst>
              <a:ext uri="{FF2B5EF4-FFF2-40B4-BE49-F238E27FC236}">
                <a16:creationId xmlns:a16="http://schemas.microsoft.com/office/drawing/2014/main" id="{13B5BCB9-ACC7-49B5-A77D-26B295BDA916}"/>
              </a:ext>
            </a:extLst>
          </p:cNvPr>
          <p:cNvSpPr txBox="1">
            <a:spLocks/>
          </p:cNvSpPr>
          <p:nvPr/>
        </p:nvSpPr>
        <p:spPr>
          <a:xfrm>
            <a:off x="6687671" y="365126"/>
            <a:ext cx="3724835" cy="558240"/>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b="1" dirty="0"/>
              <a:t>Recomendaciones</a:t>
            </a:r>
          </a:p>
        </p:txBody>
      </p:sp>
      <p:sp>
        <p:nvSpPr>
          <p:cNvPr id="6" name="Marcador de contenido 2">
            <a:extLst>
              <a:ext uri="{FF2B5EF4-FFF2-40B4-BE49-F238E27FC236}">
                <a16:creationId xmlns:a16="http://schemas.microsoft.com/office/drawing/2014/main" id="{75DB95CE-B957-4930-9638-DDE402477221}"/>
              </a:ext>
            </a:extLst>
          </p:cNvPr>
          <p:cNvSpPr txBox="1">
            <a:spLocks/>
          </p:cNvSpPr>
          <p:nvPr/>
        </p:nvSpPr>
        <p:spPr>
          <a:xfrm>
            <a:off x="6096000" y="1228165"/>
            <a:ext cx="4379259" cy="4500282"/>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buAutoNum type="arabicPeriod"/>
            </a:pPr>
            <a:r>
              <a:rPr lang="es-MX" dirty="0"/>
              <a:t>acceso a intérpretes profesionales de creole</a:t>
            </a:r>
          </a:p>
          <a:p>
            <a:pPr marL="514350" indent="-514350" algn="just">
              <a:buAutoNum type="arabicPeriod"/>
            </a:pPr>
            <a:r>
              <a:rPr lang="es-MX" dirty="0"/>
              <a:t>capacitación y otros recursos sobre las condiciones en Haití</a:t>
            </a:r>
          </a:p>
          <a:p>
            <a:pPr marL="514350" indent="-514350" algn="just">
              <a:buAutoNum type="arabicPeriod"/>
            </a:pPr>
            <a:r>
              <a:rPr lang="es-MX" dirty="0"/>
              <a:t>Aumentar la capacidad de la COMAR</a:t>
            </a:r>
          </a:p>
          <a:p>
            <a:pPr marL="514350" indent="-514350" algn="just">
              <a:buAutoNum type="arabicPeriod"/>
            </a:pPr>
            <a:r>
              <a:rPr lang="es-MX" dirty="0"/>
              <a:t>Aplica definición ampliada a HAI</a:t>
            </a:r>
          </a:p>
          <a:p>
            <a:pPr marL="514350" indent="-514350" algn="just">
              <a:buAutoNum type="arabicPeriod"/>
            </a:pPr>
            <a:r>
              <a:rPr lang="es-MX" dirty="0"/>
              <a:t>capacitación contra el racismo y la </a:t>
            </a:r>
            <a:r>
              <a:rPr lang="es-MX" dirty="0" err="1"/>
              <a:t>antinegritud</a:t>
            </a:r>
            <a:endParaRPr lang="es-MX" dirty="0"/>
          </a:p>
          <a:p>
            <a:pPr marL="514350" indent="-514350" algn="just">
              <a:buFont typeface="Arial" panose="020B0604020202020204" pitchFamily="34" charset="0"/>
              <a:buAutoNum type="arabicPeriod"/>
            </a:pPr>
            <a:r>
              <a:rPr lang="es-MX" dirty="0"/>
              <a:t>Agilización en emisión de TVRH</a:t>
            </a:r>
          </a:p>
          <a:p>
            <a:pPr marL="514350" indent="-514350" algn="just">
              <a:buFont typeface="Arial" panose="020B0604020202020204" pitchFamily="34" charset="0"/>
              <a:buAutoNum type="arabicPeriod"/>
            </a:pPr>
            <a:r>
              <a:rPr lang="es-MX" dirty="0"/>
              <a:t>Suspender las deportaciones </a:t>
            </a:r>
          </a:p>
          <a:p>
            <a:pPr marL="514350" indent="-514350" algn="just">
              <a:buFont typeface="Arial" panose="020B0604020202020204" pitchFamily="34" charset="0"/>
              <a:buAutoNum type="arabicPeriod"/>
            </a:pPr>
            <a:r>
              <a:rPr lang="es-MX" dirty="0"/>
              <a:t>Otorgar acceso a derechos: salud, educación, trabajo</a:t>
            </a:r>
          </a:p>
          <a:p>
            <a:pPr marL="514350" indent="-514350" algn="just">
              <a:buFont typeface="Arial" panose="020B0604020202020204" pitchFamily="34" charset="0"/>
              <a:buAutoNum type="arabicPeriod"/>
            </a:pPr>
            <a:r>
              <a:rPr lang="es-MX" dirty="0"/>
              <a:t>incorporar un enfoque de género en procesos migratorios y de asilo. </a:t>
            </a:r>
          </a:p>
          <a:p>
            <a:pPr marL="514350" indent="-514350">
              <a:buAutoNum type="arabicPeriod"/>
            </a:pPr>
            <a:endParaRPr lang="es-MX" dirty="0"/>
          </a:p>
        </p:txBody>
      </p:sp>
    </p:spTree>
    <p:extLst>
      <p:ext uri="{BB962C8B-B14F-4D97-AF65-F5344CB8AC3E}">
        <p14:creationId xmlns:p14="http://schemas.microsoft.com/office/powerpoint/2010/main" val="1776844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F506E9-01DF-4B98-BDCE-644A27F303E2}"/>
              </a:ext>
            </a:extLst>
          </p:cNvPr>
          <p:cNvSpPr>
            <a:spLocks noGrp="1"/>
          </p:cNvSpPr>
          <p:nvPr>
            <p:ph type="title"/>
          </p:nvPr>
        </p:nvSpPr>
        <p:spPr/>
        <p:txBody>
          <a:bodyPr/>
          <a:lstStyle/>
          <a:p>
            <a:pPr algn="ctr"/>
            <a:r>
              <a:rPr lang="es-MX" dirty="0"/>
              <a:t>¿</a:t>
            </a:r>
            <a:r>
              <a:rPr lang="es-MX" b="1" dirty="0"/>
              <a:t>Qué ha ocasionado el hacinamiento</a:t>
            </a:r>
            <a:r>
              <a:rPr lang="es-MX" dirty="0"/>
              <a:t>?</a:t>
            </a:r>
          </a:p>
        </p:txBody>
      </p:sp>
      <p:sp>
        <p:nvSpPr>
          <p:cNvPr id="3" name="Marcador de contenido 2">
            <a:extLst>
              <a:ext uri="{FF2B5EF4-FFF2-40B4-BE49-F238E27FC236}">
                <a16:creationId xmlns:a16="http://schemas.microsoft.com/office/drawing/2014/main" id="{281C97EA-1226-4733-A91E-AF07F9420F19}"/>
              </a:ext>
            </a:extLst>
          </p:cNvPr>
          <p:cNvSpPr>
            <a:spLocks noGrp="1"/>
          </p:cNvSpPr>
          <p:nvPr>
            <p:ph idx="1"/>
          </p:nvPr>
        </p:nvSpPr>
        <p:spPr/>
        <p:txBody>
          <a:bodyPr>
            <a:normAutofit lnSpcReduction="10000"/>
          </a:bodyPr>
          <a:lstStyle/>
          <a:p>
            <a:r>
              <a:rPr lang="es-MX" dirty="0"/>
              <a:t>Ante las políticas antiinmigrantes del vecino del norte, MPP/T42.</a:t>
            </a:r>
          </a:p>
          <a:p>
            <a:pPr marL="0" indent="0">
              <a:buNone/>
            </a:pPr>
            <a:r>
              <a:rPr lang="es-MX" dirty="0"/>
              <a:t>¿Qué es MPP?</a:t>
            </a:r>
          </a:p>
          <a:p>
            <a:pPr marL="0" indent="0">
              <a:buNone/>
            </a:pPr>
            <a:r>
              <a:rPr lang="es-MX" dirty="0"/>
              <a:t>¿Qué es T42?</a:t>
            </a:r>
          </a:p>
          <a:p>
            <a:r>
              <a:rPr lang="es-MX" dirty="0"/>
              <a:t>Ante la paralización en el sur de México</a:t>
            </a:r>
          </a:p>
          <a:p>
            <a:pPr lvl="1"/>
            <a:r>
              <a:rPr lang="es-MX" dirty="0"/>
              <a:t>de traslados de casos (siguen llegando personas por frontera sur con Guatemala)</a:t>
            </a:r>
          </a:p>
          <a:p>
            <a:pPr lvl="1"/>
            <a:r>
              <a:rPr lang="es-MX" dirty="0"/>
              <a:t>Rezago de resoluciones </a:t>
            </a:r>
          </a:p>
          <a:p>
            <a:pPr lvl="1"/>
            <a:r>
              <a:rPr lang="es-MX" dirty="0"/>
              <a:t>Crisis en la región </a:t>
            </a:r>
          </a:p>
          <a:p>
            <a:pPr lvl="1"/>
            <a:endParaRPr lang="es-MX" dirty="0"/>
          </a:p>
          <a:p>
            <a:pPr marL="457200" lvl="1" indent="0">
              <a:buNone/>
            </a:pPr>
            <a:r>
              <a:rPr lang="es-MX" dirty="0"/>
              <a:t>*la migración no es un problema, es un fenómeno, el problema es la manera de abordarlo* </a:t>
            </a:r>
          </a:p>
        </p:txBody>
      </p:sp>
    </p:spTree>
    <p:extLst>
      <p:ext uri="{BB962C8B-B14F-4D97-AF65-F5344CB8AC3E}">
        <p14:creationId xmlns:p14="http://schemas.microsoft.com/office/powerpoint/2010/main" val="2958285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FFE0C3-003E-4B71-806B-8229D44C09B6}"/>
              </a:ext>
            </a:extLst>
          </p:cNvPr>
          <p:cNvSpPr>
            <a:spLocks noGrp="1"/>
          </p:cNvSpPr>
          <p:nvPr>
            <p:ph type="title"/>
          </p:nvPr>
        </p:nvSpPr>
        <p:spPr>
          <a:xfrm>
            <a:off x="838200" y="85657"/>
            <a:ext cx="10515600" cy="1325563"/>
          </a:xfrm>
        </p:spPr>
        <p:txBody>
          <a:bodyPr/>
          <a:lstStyle/>
          <a:p>
            <a:pPr algn="ctr"/>
            <a:endParaRPr lang="es-MX" dirty="0"/>
          </a:p>
        </p:txBody>
      </p:sp>
      <p:sp>
        <p:nvSpPr>
          <p:cNvPr id="3" name="Marcador de contenido 2">
            <a:extLst>
              <a:ext uri="{FF2B5EF4-FFF2-40B4-BE49-F238E27FC236}">
                <a16:creationId xmlns:a16="http://schemas.microsoft.com/office/drawing/2014/main" id="{8DF6C1D3-B0ED-462A-A797-7563061B26D9}"/>
              </a:ext>
            </a:extLst>
          </p:cNvPr>
          <p:cNvSpPr>
            <a:spLocks noGrp="1"/>
          </p:cNvSpPr>
          <p:nvPr>
            <p:ph idx="1"/>
          </p:nvPr>
        </p:nvSpPr>
        <p:spPr>
          <a:xfrm>
            <a:off x="838200" y="1118259"/>
            <a:ext cx="10515600" cy="5654084"/>
          </a:xfrm>
        </p:spPr>
        <p:txBody>
          <a:bodyPr>
            <a:normAutofit/>
          </a:bodyPr>
          <a:lstStyle/>
          <a:p>
            <a:pPr marL="3494088" algn="just"/>
            <a:endParaRPr lang="es-MX" dirty="0"/>
          </a:p>
          <a:p>
            <a:pPr marL="0" indent="0" algn="just">
              <a:buNone/>
            </a:pPr>
            <a:r>
              <a:rPr lang="es-ES" sz="2500" dirty="0">
                <a:effectLst/>
                <a:latin typeface="Times New Roman" panose="02020603050405020304" pitchFamily="18" charset="0"/>
                <a:ea typeface="Times New Roman" panose="02020603050405020304" pitchFamily="18" charset="0"/>
              </a:rPr>
              <a:t>Para el 2020 hubo </a:t>
            </a:r>
            <a:r>
              <a:rPr lang="es-MX" sz="2500" b="1" i="0" u="none" strike="noStrike" dirty="0">
                <a:solidFill>
                  <a:srgbClr val="000000"/>
                </a:solidFill>
                <a:effectLst/>
                <a:latin typeface="Arial" panose="020B0604020202020204" pitchFamily="34" charset="0"/>
              </a:rPr>
              <a:t>82,379 eventos de </a:t>
            </a:r>
            <a:r>
              <a:rPr lang="es-MX" sz="2500" b="1" i="0" u="none" strike="noStrike" dirty="0">
                <a:solidFill>
                  <a:srgbClr val="FF0000"/>
                </a:solidFill>
                <a:effectLst/>
                <a:latin typeface="Arial" panose="020B0604020202020204" pitchFamily="34" charset="0"/>
              </a:rPr>
              <a:t>detenci</a:t>
            </a:r>
            <a:r>
              <a:rPr lang="es-MX" sz="2500" b="1" dirty="0">
                <a:solidFill>
                  <a:srgbClr val="FF0000"/>
                </a:solidFill>
                <a:latin typeface="Arial" panose="020B0604020202020204" pitchFamily="34" charset="0"/>
              </a:rPr>
              <a:t>ón migratoria </a:t>
            </a:r>
            <a:r>
              <a:rPr lang="es-MX" sz="2500" dirty="0">
                <a:latin typeface="Arial" panose="020B0604020202020204" pitchFamily="34" charset="0"/>
              </a:rPr>
              <a:t>(formalmente alojamiento)</a:t>
            </a:r>
            <a:r>
              <a:rPr lang="es-MX" sz="2500" b="1" dirty="0">
                <a:solidFill>
                  <a:srgbClr val="000000"/>
                </a:solidFill>
                <a:latin typeface="Arial" panose="020B0604020202020204" pitchFamily="34" charset="0"/>
              </a:rPr>
              <a:t>, </a:t>
            </a:r>
            <a:r>
              <a:rPr lang="es-MX" sz="2500" b="1" i="0" u="none" strike="noStrike" dirty="0">
                <a:solidFill>
                  <a:srgbClr val="000000"/>
                </a:solidFill>
                <a:effectLst/>
                <a:latin typeface="Arial" panose="020B0604020202020204" pitchFamily="34" charset="0"/>
              </a:rPr>
              <a:t>17,719</a:t>
            </a:r>
            <a:r>
              <a:rPr lang="es-MX" sz="2500" dirty="0"/>
              <a:t> fueron </a:t>
            </a:r>
            <a:r>
              <a:rPr lang="es-MX" sz="2500" dirty="0">
                <a:solidFill>
                  <a:srgbClr val="FF0000"/>
                </a:solidFill>
              </a:rPr>
              <a:t>mujeres</a:t>
            </a:r>
            <a:r>
              <a:rPr lang="es-MX" sz="2500" dirty="0"/>
              <a:t>. </a:t>
            </a:r>
          </a:p>
          <a:p>
            <a:pPr marL="0" indent="0" algn="just">
              <a:buNone/>
            </a:pPr>
            <a:endParaRPr lang="es-ES" sz="2800" dirty="0">
              <a:effectLst/>
              <a:latin typeface="Times New Roman" panose="02020603050405020304" pitchFamily="18" charset="0"/>
              <a:ea typeface="Times New Roman" panose="02020603050405020304" pitchFamily="18" charset="0"/>
            </a:endParaRPr>
          </a:p>
          <a:p>
            <a:pPr marL="0" indent="0" algn="just">
              <a:buNone/>
            </a:pPr>
            <a:r>
              <a:rPr lang="es-ES" dirty="0">
                <a:effectLst/>
                <a:latin typeface="Times New Roman" panose="02020603050405020304" pitchFamily="18" charset="0"/>
                <a:ea typeface="Times New Roman" panose="02020603050405020304" pitchFamily="18" charset="0"/>
              </a:rPr>
              <a:t>De enero a julio 2021 han sido </a:t>
            </a:r>
            <a:r>
              <a:rPr lang="es-MX" b="1" i="0" u="none" strike="noStrike" dirty="0">
                <a:solidFill>
                  <a:srgbClr val="000000"/>
                </a:solidFill>
                <a:effectLst/>
                <a:latin typeface="Arial" panose="020B0604020202020204" pitchFamily="34" charset="0"/>
              </a:rPr>
              <a:t>117,052 eventos. </a:t>
            </a:r>
          </a:p>
          <a:p>
            <a:pPr marL="0" indent="0">
              <a:buNone/>
            </a:pPr>
            <a:r>
              <a:rPr lang="es-MX" b="1" i="0" u="none" strike="noStrike" dirty="0">
                <a:solidFill>
                  <a:srgbClr val="000000"/>
                </a:solidFill>
                <a:effectLst/>
                <a:latin typeface="Arial" panose="020B0604020202020204" pitchFamily="34" charset="0"/>
              </a:rPr>
              <a:t>28 244</a:t>
            </a:r>
            <a:r>
              <a:rPr lang="es-MX" dirty="0"/>
              <a:t> </a:t>
            </a:r>
            <a:r>
              <a:rPr lang="es-MX" b="1" i="0" u="none" strike="noStrike" dirty="0">
                <a:solidFill>
                  <a:srgbClr val="000000"/>
                </a:solidFill>
                <a:effectLst/>
                <a:latin typeface="Arial" panose="020B0604020202020204" pitchFamily="34" charset="0"/>
              </a:rPr>
              <a:t>de ellos han sido de </a:t>
            </a:r>
            <a:r>
              <a:rPr lang="es-MX" b="1" i="0" u="none" strike="noStrike" dirty="0">
                <a:solidFill>
                  <a:srgbClr val="FF0000"/>
                </a:solidFill>
                <a:effectLst/>
                <a:latin typeface="Arial" panose="020B0604020202020204" pitchFamily="34" charset="0"/>
              </a:rPr>
              <a:t>mujeres</a:t>
            </a:r>
            <a:r>
              <a:rPr lang="es-MX" b="1" i="0" u="none" strike="noStrike" dirty="0">
                <a:solidFill>
                  <a:srgbClr val="000000"/>
                </a:solidFill>
                <a:effectLst/>
                <a:latin typeface="Arial" panose="020B0604020202020204" pitchFamily="34" charset="0"/>
              </a:rPr>
              <a:t>.</a:t>
            </a:r>
            <a:r>
              <a:rPr lang="es-MX" dirty="0"/>
              <a:t> </a:t>
            </a:r>
          </a:p>
          <a:p>
            <a:pPr algn="just"/>
            <a:endParaRPr lang="es-ES" sz="2800" dirty="0">
              <a:effectLst/>
              <a:latin typeface="Times New Roman" panose="02020603050405020304" pitchFamily="18" charset="0"/>
              <a:ea typeface="Times New Roman" panose="02020603050405020304" pitchFamily="18" charset="0"/>
            </a:endParaRPr>
          </a:p>
          <a:p>
            <a:pPr algn="just">
              <a:lnSpc>
                <a:spcPct val="107000"/>
              </a:lnSpc>
              <a:spcAft>
                <a:spcPts val="800"/>
              </a:spcAft>
            </a:pPr>
            <a:endParaRPr lang="es-MX" sz="25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MX" sz="25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pic>
        <p:nvPicPr>
          <p:cNvPr id="7" name="Imagen 6">
            <a:extLst>
              <a:ext uri="{FF2B5EF4-FFF2-40B4-BE49-F238E27FC236}">
                <a16:creationId xmlns:a16="http://schemas.microsoft.com/office/drawing/2014/main" id="{14C34196-69AC-4855-A5FC-503FC4EC91C2}"/>
              </a:ext>
            </a:extLst>
          </p:cNvPr>
          <p:cNvPicPr>
            <a:picLocks noChangeAspect="1"/>
          </p:cNvPicPr>
          <p:nvPr/>
        </p:nvPicPr>
        <p:blipFill rotWithShape="1">
          <a:blip r:embed="rId2"/>
          <a:srcRect l="27237" t="31203" r="1184" b="36450"/>
          <a:stretch/>
        </p:blipFill>
        <p:spPr>
          <a:xfrm>
            <a:off x="252412" y="5903702"/>
            <a:ext cx="1968355" cy="651294"/>
          </a:xfrm>
          <a:prstGeom prst="rect">
            <a:avLst/>
          </a:prstGeom>
        </p:spPr>
      </p:pic>
      <p:pic>
        <p:nvPicPr>
          <p:cNvPr id="11" name="Imagen 10" descr="Un grupo de personas posando con los brazos abiertos&#10;&#10;Descripción generada automáticamente">
            <a:extLst>
              <a:ext uri="{FF2B5EF4-FFF2-40B4-BE49-F238E27FC236}">
                <a16:creationId xmlns:a16="http://schemas.microsoft.com/office/drawing/2014/main" id="{E8942338-0C3F-4E88-9420-D747E0D20D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2788" y="3571943"/>
            <a:ext cx="4876800" cy="3200400"/>
          </a:xfrm>
          <a:prstGeom prst="rect">
            <a:avLst/>
          </a:prstGeom>
        </p:spPr>
      </p:pic>
    </p:spTree>
    <p:extLst>
      <p:ext uri="{BB962C8B-B14F-4D97-AF65-F5344CB8AC3E}">
        <p14:creationId xmlns:p14="http://schemas.microsoft.com/office/powerpoint/2010/main" val="2034249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FBFD0A9B-054B-40E7-9D1E-9F36E14E9F27}"/>
              </a:ext>
            </a:extLst>
          </p:cNvPr>
          <p:cNvSpPr txBox="1"/>
          <p:nvPr/>
        </p:nvSpPr>
        <p:spPr>
          <a:xfrm>
            <a:off x="2573650" y="717177"/>
            <a:ext cx="8203096" cy="3323987"/>
          </a:xfrm>
          <a:prstGeom prst="rect">
            <a:avLst/>
          </a:prstGeom>
          <a:noFill/>
        </p:spPr>
        <p:txBody>
          <a:bodyPr wrap="square">
            <a:spAutoFit/>
          </a:bodyPr>
          <a:lstStyle/>
          <a:p>
            <a:pPr algn="just"/>
            <a:r>
              <a:rPr lang="es-ES" sz="3500" dirty="0">
                <a:effectLst/>
                <a:latin typeface="Times New Roman" panose="02020603050405020304" pitchFamily="18" charset="0"/>
                <a:ea typeface="Times New Roman" panose="02020603050405020304" pitchFamily="18" charset="0"/>
              </a:rPr>
              <a:t>Para el 2020 Méxic</a:t>
            </a:r>
            <a:r>
              <a:rPr lang="es-ES" sz="3500" dirty="0">
                <a:latin typeface="Times New Roman" panose="02020603050405020304" pitchFamily="18" charset="0"/>
                <a:ea typeface="Times New Roman" panose="02020603050405020304" pitchFamily="18" charset="0"/>
              </a:rPr>
              <a:t>o </a:t>
            </a:r>
            <a:r>
              <a:rPr lang="es-ES" sz="3500" dirty="0">
                <a:effectLst/>
                <a:latin typeface="Times New Roman" panose="02020603050405020304" pitchFamily="18" charset="0"/>
                <a:ea typeface="Times New Roman" panose="02020603050405020304" pitchFamily="18" charset="0"/>
              </a:rPr>
              <a:t>recibió un total de </a:t>
            </a:r>
            <a:r>
              <a:rPr lang="es-ES" sz="3500" b="1" dirty="0">
                <a:effectLst/>
                <a:latin typeface="Times New Roman" panose="02020603050405020304" pitchFamily="18" charset="0"/>
                <a:ea typeface="Times New Roman" panose="02020603050405020304" pitchFamily="18" charset="0"/>
              </a:rPr>
              <a:t>41,329 </a:t>
            </a:r>
            <a:r>
              <a:rPr lang="es-ES" sz="3500" b="1" dirty="0">
                <a:solidFill>
                  <a:srgbClr val="FF0000"/>
                </a:solidFill>
                <a:effectLst/>
                <a:latin typeface="Times New Roman" panose="02020603050405020304" pitchFamily="18" charset="0"/>
                <a:ea typeface="Times New Roman" panose="02020603050405020304" pitchFamily="18" charset="0"/>
              </a:rPr>
              <a:t>solicitudes de asilo</a:t>
            </a:r>
            <a:r>
              <a:rPr lang="es-ES" sz="3500" dirty="0">
                <a:effectLst/>
                <a:latin typeface="Times New Roman" panose="02020603050405020304" pitchFamily="18" charset="0"/>
                <a:ea typeface="Times New Roman" panose="02020603050405020304" pitchFamily="18" charset="0"/>
              </a:rPr>
              <a:t>, </a:t>
            </a:r>
          </a:p>
          <a:p>
            <a:pPr algn="just"/>
            <a:endParaRPr lang="es-ES" sz="3500" dirty="0">
              <a:effectLst/>
              <a:latin typeface="Times New Roman" panose="02020603050405020304" pitchFamily="18" charset="0"/>
              <a:ea typeface="Times New Roman" panose="02020603050405020304" pitchFamily="18" charset="0"/>
            </a:endParaRPr>
          </a:p>
          <a:p>
            <a:pPr algn="just"/>
            <a:r>
              <a:rPr lang="es-ES" sz="3500" dirty="0">
                <a:latin typeface="Times New Roman" panose="02020603050405020304" pitchFamily="18" charset="0"/>
                <a:ea typeface="Times New Roman" panose="02020603050405020304" pitchFamily="18" charset="0"/>
              </a:rPr>
              <a:t>Para el 2021 (en-</a:t>
            </a:r>
            <a:r>
              <a:rPr lang="es-ES" sz="3500" dirty="0" err="1">
                <a:latin typeface="Times New Roman" panose="02020603050405020304" pitchFamily="18" charset="0"/>
                <a:ea typeface="Times New Roman" panose="02020603050405020304" pitchFamily="18" charset="0"/>
              </a:rPr>
              <a:t>ag</a:t>
            </a:r>
            <a:r>
              <a:rPr lang="es-ES" sz="3500" dirty="0">
                <a:latin typeface="Times New Roman" panose="02020603050405020304" pitchFamily="18" charset="0"/>
                <a:ea typeface="Times New Roman" panose="02020603050405020304" pitchFamily="18" charset="0"/>
              </a:rPr>
              <a:t>) van 77,559 SA de los que 32% l</a:t>
            </a:r>
            <a:r>
              <a:rPr lang="es-ES" sz="3500" dirty="0">
                <a:effectLst/>
                <a:latin typeface="Times New Roman" panose="02020603050405020304" pitchFamily="18" charset="0"/>
                <a:ea typeface="Times New Roman" panose="02020603050405020304" pitchFamily="18" charset="0"/>
              </a:rPr>
              <a:t>as </a:t>
            </a:r>
            <a:r>
              <a:rPr lang="es-ES" sz="3500" dirty="0">
                <a:solidFill>
                  <a:srgbClr val="FF0000"/>
                </a:solidFill>
                <a:effectLst/>
                <a:latin typeface="Times New Roman" panose="02020603050405020304" pitchFamily="18" charset="0"/>
                <a:ea typeface="Times New Roman" panose="02020603050405020304" pitchFamily="18" charset="0"/>
              </a:rPr>
              <a:t>mujeres</a:t>
            </a:r>
            <a:r>
              <a:rPr lang="es-ES" sz="3500" dirty="0">
                <a:effectLst/>
                <a:latin typeface="Times New Roman" panose="02020603050405020304" pitchFamily="18" charset="0"/>
                <a:ea typeface="Times New Roman" panose="02020603050405020304" pitchFamily="18" charset="0"/>
              </a:rPr>
              <a:t> son SA en Tapachula, 34.95% de HON y el 29.94% HAI. </a:t>
            </a:r>
            <a:r>
              <a:rPr lang="es-MX" sz="3500" dirty="0">
                <a:solidFill>
                  <a:srgbClr val="222222"/>
                </a:solidFill>
                <a:latin typeface="Arial" panose="020B0604020202020204" pitchFamily="34" charset="0"/>
                <a:ea typeface="Times New Roman" panose="02020603050405020304" pitchFamily="18" charset="0"/>
              </a:rPr>
              <a:t> </a:t>
            </a:r>
          </a:p>
        </p:txBody>
      </p:sp>
      <p:pic>
        <p:nvPicPr>
          <p:cNvPr id="7" name="Imagen 6">
            <a:extLst>
              <a:ext uri="{FF2B5EF4-FFF2-40B4-BE49-F238E27FC236}">
                <a16:creationId xmlns:a16="http://schemas.microsoft.com/office/drawing/2014/main" id="{AC41BED6-511D-4498-8570-0B38F1956BFE}"/>
              </a:ext>
            </a:extLst>
          </p:cNvPr>
          <p:cNvPicPr>
            <a:picLocks noChangeAspect="1"/>
          </p:cNvPicPr>
          <p:nvPr/>
        </p:nvPicPr>
        <p:blipFill rotWithShape="1">
          <a:blip r:embed="rId2"/>
          <a:srcRect l="27237" t="31203" r="1184" b="36450"/>
          <a:stretch/>
        </p:blipFill>
        <p:spPr>
          <a:xfrm>
            <a:off x="359988" y="5865243"/>
            <a:ext cx="2463894" cy="815259"/>
          </a:xfrm>
          <a:prstGeom prst="rect">
            <a:avLst/>
          </a:prstGeom>
        </p:spPr>
      </p:pic>
    </p:spTree>
    <p:extLst>
      <p:ext uri="{BB962C8B-B14F-4D97-AF65-F5344CB8AC3E}">
        <p14:creationId xmlns:p14="http://schemas.microsoft.com/office/powerpoint/2010/main" val="2039325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A1273AD-9BFD-45A8-BB8B-3920E8EF36B1}"/>
              </a:ext>
            </a:extLst>
          </p:cNvPr>
          <p:cNvSpPr>
            <a:spLocks noGrp="1"/>
          </p:cNvSpPr>
          <p:nvPr>
            <p:ph idx="1"/>
          </p:nvPr>
        </p:nvSpPr>
        <p:spPr>
          <a:xfrm>
            <a:off x="491706" y="181155"/>
            <a:ext cx="10862094" cy="5995808"/>
          </a:xfrm>
        </p:spPr>
        <p:txBody>
          <a:bodyPr>
            <a:normAutofit/>
          </a:bodyPr>
          <a:lstStyle/>
          <a:p>
            <a:pPr marL="0" indent="0" algn="ctr">
              <a:buNone/>
            </a:pPr>
            <a:r>
              <a:rPr lang="es-MX" sz="2300" b="1" dirty="0">
                <a:solidFill>
                  <a:srgbClr val="222222"/>
                </a:solidFill>
                <a:effectLst/>
                <a:latin typeface="Arial" panose="020B0604020202020204" pitchFamily="34" charset="0"/>
                <a:ea typeface="Times New Roman" panose="02020603050405020304" pitchFamily="18" charset="0"/>
              </a:rPr>
              <a:t>¿Y en el norte?</a:t>
            </a:r>
          </a:p>
          <a:p>
            <a:pPr algn="just"/>
            <a:endParaRPr lang="es-MX" sz="2300" dirty="0">
              <a:solidFill>
                <a:srgbClr val="222222"/>
              </a:solidFill>
              <a:latin typeface="Arial" panose="020B0604020202020204" pitchFamily="34" charset="0"/>
              <a:ea typeface="Times New Roman" panose="02020603050405020304" pitchFamily="18" charset="0"/>
            </a:endParaRPr>
          </a:p>
          <a:p>
            <a:endParaRPr lang="es-MX" sz="2300" dirty="0"/>
          </a:p>
        </p:txBody>
      </p:sp>
      <p:pic>
        <p:nvPicPr>
          <p:cNvPr id="4" name="Imagen 3">
            <a:extLst>
              <a:ext uri="{FF2B5EF4-FFF2-40B4-BE49-F238E27FC236}">
                <a16:creationId xmlns:a16="http://schemas.microsoft.com/office/drawing/2014/main" id="{D8C21964-D632-4D14-8045-CFD4A92A30FA}"/>
              </a:ext>
            </a:extLst>
          </p:cNvPr>
          <p:cNvPicPr>
            <a:picLocks noChangeAspect="1"/>
          </p:cNvPicPr>
          <p:nvPr/>
        </p:nvPicPr>
        <p:blipFill rotWithShape="1">
          <a:blip r:embed="rId2"/>
          <a:srcRect l="27237" t="31203" r="1184" b="36450"/>
          <a:stretch/>
        </p:blipFill>
        <p:spPr>
          <a:xfrm>
            <a:off x="108884" y="6176962"/>
            <a:ext cx="2019125" cy="668093"/>
          </a:xfrm>
          <a:prstGeom prst="rect">
            <a:avLst/>
          </a:prstGeom>
        </p:spPr>
      </p:pic>
      <p:pic>
        <p:nvPicPr>
          <p:cNvPr id="7" name="Imagen 6">
            <a:extLst>
              <a:ext uri="{FF2B5EF4-FFF2-40B4-BE49-F238E27FC236}">
                <a16:creationId xmlns:a16="http://schemas.microsoft.com/office/drawing/2014/main" id="{97BD6CD4-B87D-46C8-AEE5-FD3298A43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30396">
            <a:off x="476565" y="445485"/>
            <a:ext cx="3645997" cy="1652092"/>
          </a:xfrm>
          <a:prstGeom prst="rect">
            <a:avLst/>
          </a:prstGeom>
        </p:spPr>
      </p:pic>
      <p:pic>
        <p:nvPicPr>
          <p:cNvPr id="9" name="Imagen 8">
            <a:extLst>
              <a:ext uri="{FF2B5EF4-FFF2-40B4-BE49-F238E27FC236}">
                <a16:creationId xmlns:a16="http://schemas.microsoft.com/office/drawing/2014/main" id="{7DCA9DAA-2A03-41D0-A7E9-EB5D7AB9FB79}"/>
              </a:ext>
            </a:extLst>
          </p:cNvPr>
          <p:cNvPicPr>
            <a:picLocks noChangeAspect="1"/>
          </p:cNvPicPr>
          <p:nvPr/>
        </p:nvPicPr>
        <p:blipFill rotWithShape="1">
          <a:blip r:embed="rId4"/>
          <a:srcRect t="9911" r="40118" b="21444"/>
          <a:stretch/>
        </p:blipFill>
        <p:spPr>
          <a:xfrm>
            <a:off x="762720" y="2722084"/>
            <a:ext cx="4914900" cy="3167594"/>
          </a:xfrm>
          <a:prstGeom prst="rect">
            <a:avLst/>
          </a:prstGeom>
        </p:spPr>
      </p:pic>
      <p:sp>
        <p:nvSpPr>
          <p:cNvPr id="8" name="CuadroTexto 7">
            <a:extLst>
              <a:ext uri="{FF2B5EF4-FFF2-40B4-BE49-F238E27FC236}">
                <a16:creationId xmlns:a16="http://schemas.microsoft.com/office/drawing/2014/main" id="{752C18F0-A2C8-499B-9602-13D03409E078}"/>
              </a:ext>
            </a:extLst>
          </p:cNvPr>
          <p:cNvSpPr txBox="1"/>
          <p:nvPr/>
        </p:nvSpPr>
        <p:spPr>
          <a:xfrm>
            <a:off x="6410517" y="1547474"/>
            <a:ext cx="5083834" cy="3631763"/>
          </a:xfrm>
          <a:prstGeom prst="rect">
            <a:avLst/>
          </a:prstGeom>
          <a:noFill/>
        </p:spPr>
        <p:txBody>
          <a:bodyPr wrap="square">
            <a:spAutoFit/>
          </a:bodyPr>
          <a:lstStyle/>
          <a:p>
            <a:r>
              <a:rPr lang="es-MX" dirty="0"/>
              <a:t>CBP reporta expulsiones de T42:</a:t>
            </a:r>
          </a:p>
          <a:p>
            <a:r>
              <a:rPr lang="es-MX" dirty="0"/>
              <a:t>de 21 marzo 2020 al 31 julio 2021 : 1,077,174</a:t>
            </a:r>
          </a:p>
          <a:p>
            <a:r>
              <a:rPr lang="es-MX" dirty="0"/>
              <a:t>119,429 expulsiones en total desde 21/3/2020. </a:t>
            </a:r>
          </a:p>
          <a:p>
            <a:r>
              <a:rPr lang="es-MX" dirty="0"/>
              <a:t>(</a:t>
            </a:r>
            <a:r>
              <a:rPr lang="en-US" dirty="0"/>
              <a:t>US Border Patrol y la </a:t>
            </a:r>
            <a:r>
              <a:rPr lang="en-US" dirty="0" err="1"/>
              <a:t>agencia</a:t>
            </a:r>
            <a:r>
              <a:rPr lang="en-US" dirty="0"/>
              <a:t> de Office of Field Operations</a:t>
            </a:r>
            <a:r>
              <a:rPr lang="es-MX" dirty="0"/>
              <a:t>)</a:t>
            </a:r>
          </a:p>
          <a:p>
            <a:endParaRPr lang="es-MX" dirty="0"/>
          </a:p>
          <a:p>
            <a:r>
              <a:rPr lang="es-MX" sz="1000" dirty="0"/>
              <a:t>Fuentes:1. https://www.cbp.gov/newsroom/stats/cbp-enforcement-statistics/title-8-and-title-42-statistics-fy20202. </a:t>
            </a:r>
            <a:r>
              <a:rPr lang="es-MX" sz="1000" dirty="0">
                <a:hlinkClick r:id="rId5"/>
              </a:rPr>
              <a:t>https://www.cbp.gov/newsroom/stats/cbp-enforcement-statistics/title-8-and-title-42-statistics</a:t>
            </a:r>
            <a:endParaRPr lang="es-MX" sz="1000" dirty="0"/>
          </a:p>
          <a:p>
            <a:pPr algn="just"/>
            <a:endParaRPr lang="es-MX" dirty="0"/>
          </a:p>
          <a:p>
            <a:pPr algn="just"/>
            <a:r>
              <a:rPr lang="es-MX" dirty="0" err="1"/>
              <a:t>individu@s</a:t>
            </a:r>
            <a:r>
              <a:rPr lang="es-MX" dirty="0"/>
              <a:t> en una unidad de familia, </a:t>
            </a:r>
            <a:r>
              <a:rPr lang="es-MX" dirty="0" err="1"/>
              <a:t>niñ@s</a:t>
            </a:r>
            <a:r>
              <a:rPr lang="es-MX" dirty="0"/>
              <a:t> </a:t>
            </a:r>
            <a:r>
              <a:rPr lang="es-MX" dirty="0" err="1"/>
              <a:t>acompañad@s</a:t>
            </a:r>
            <a:r>
              <a:rPr lang="es-MX" dirty="0"/>
              <a:t>, </a:t>
            </a:r>
            <a:r>
              <a:rPr lang="es-MX" dirty="0" err="1"/>
              <a:t>niñ@s</a:t>
            </a:r>
            <a:r>
              <a:rPr lang="es-MX" dirty="0"/>
              <a:t> no </a:t>
            </a:r>
            <a:r>
              <a:rPr lang="es-MX" dirty="0" err="1"/>
              <a:t>acompañad@s</a:t>
            </a:r>
            <a:r>
              <a:rPr lang="es-MX" dirty="0"/>
              <a:t> en frontera sur: 119,429 </a:t>
            </a:r>
          </a:p>
          <a:p>
            <a:endParaRPr lang="es-MX" sz="1000" dirty="0"/>
          </a:p>
          <a:p>
            <a:r>
              <a:rPr lang="es-MX" sz="1000" dirty="0"/>
              <a:t>Fuente: 1. https://www.cbp.gov/newsroom/stats/southwest-land-border-encounters</a:t>
            </a:r>
          </a:p>
        </p:txBody>
      </p:sp>
    </p:spTree>
    <p:extLst>
      <p:ext uri="{BB962C8B-B14F-4D97-AF65-F5344CB8AC3E}">
        <p14:creationId xmlns:p14="http://schemas.microsoft.com/office/powerpoint/2010/main" val="2553381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7B440D-B92B-4CA5-AD68-850F08BF122D}"/>
              </a:ext>
            </a:extLst>
          </p:cNvPr>
          <p:cNvSpPr>
            <a:spLocks noGrp="1"/>
          </p:cNvSpPr>
          <p:nvPr>
            <p:ph type="title"/>
          </p:nvPr>
        </p:nvSpPr>
        <p:spPr/>
        <p:txBody>
          <a:bodyPr/>
          <a:lstStyle/>
          <a:p>
            <a:endParaRPr lang="es-MX"/>
          </a:p>
        </p:txBody>
      </p:sp>
      <p:pic>
        <p:nvPicPr>
          <p:cNvPr id="5" name="Marcador de contenido 4">
            <a:extLst>
              <a:ext uri="{FF2B5EF4-FFF2-40B4-BE49-F238E27FC236}">
                <a16:creationId xmlns:a16="http://schemas.microsoft.com/office/drawing/2014/main" id="{51A289AB-EAE1-4862-9C42-A4A8468A02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1"/>
          </a:xfrm>
        </p:spPr>
      </p:pic>
      <p:sp>
        <p:nvSpPr>
          <p:cNvPr id="6" name="CuadroTexto 5">
            <a:extLst>
              <a:ext uri="{FF2B5EF4-FFF2-40B4-BE49-F238E27FC236}">
                <a16:creationId xmlns:a16="http://schemas.microsoft.com/office/drawing/2014/main" id="{54427D23-F801-4B85-A1B3-6DBFFD6CE659}"/>
              </a:ext>
            </a:extLst>
          </p:cNvPr>
          <p:cNvSpPr txBox="1"/>
          <p:nvPr/>
        </p:nvSpPr>
        <p:spPr>
          <a:xfrm>
            <a:off x="3993160" y="503339"/>
            <a:ext cx="4479721" cy="1938992"/>
          </a:xfrm>
          <a:prstGeom prst="rect">
            <a:avLst/>
          </a:prstGeom>
          <a:noFill/>
        </p:spPr>
        <p:txBody>
          <a:bodyPr wrap="square" rtlCol="0">
            <a:spAutoFit/>
          </a:bodyPr>
          <a:lstStyle/>
          <a:p>
            <a:pPr algn="ctr"/>
            <a:r>
              <a:rPr lang="es-MX" sz="6000" dirty="0"/>
              <a:t>Gracias por su atención</a:t>
            </a:r>
          </a:p>
        </p:txBody>
      </p:sp>
    </p:spTree>
    <p:extLst>
      <p:ext uri="{BB962C8B-B14F-4D97-AF65-F5344CB8AC3E}">
        <p14:creationId xmlns:p14="http://schemas.microsoft.com/office/powerpoint/2010/main" val="3639497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882</TotalTime>
  <Words>2242</Words>
  <Application>Microsoft Office PowerPoint</Application>
  <PresentationFormat>Panorámica</PresentationFormat>
  <Paragraphs>141</Paragraphs>
  <Slides>28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28</vt:i4>
      </vt:variant>
    </vt:vector>
  </HeadingPairs>
  <TitlesOfParts>
    <vt:vector size="34" baseType="lpstr">
      <vt:lpstr>Arial</vt:lpstr>
      <vt:lpstr>BentonSans</vt:lpstr>
      <vt:lpstr>Calibri</vt:lpstr>
      <vt:lpstr>Calibri Light</vt:lpstr>
      <vt:lpstr>Times New Roman</vt:lpstr>
      <vt:lpstr>Tema de Office</vt:lpstr>
      <vt:lpstr>Presentación de PowerPoint</vt:lpstr>
      <vt:lpstr>Un viaje de esperanza: La migración de mujeres Haitianas a Tapachula, México</vt:lpstr>
      <vt:lpstr>Datos sobre Historia de la migración en México</vt:lpstr>
      <vt:lpstr>Presentación de PowerPoint</vt:lpstr>
      <vt:lpstr>Presentación de PowerPoint</vt:lpstr>
      <vt:lpstr>Presentación de PowerPoint</vt:lpstr>
      <vt:lpstr>Contexto Haitiano: migración reciente  </vt:lpstr>
      <vt:lpstr>Presentación de PowerPoint</vt:lpstr>
      <vt:lpstr>Presentación de PowerPoint</vt:lpstr>
      <vt:lpstr>OEA: informes indican que entre el 28 y 70 % de las mujeres haitianas han sido víctimas de violencia sexual y de género.</vt:lpstr>
      <vt:lpstr>Presentación de PowerPoint</vt:lpstr>
      <vt:lpstr>Somalia en las Américas </vt:lpstr>
      <vt:lpstr>Presentación de PowerPoint</vt:lpstr>
      <vt:lpstr>Ataques racistas. Xenofobia. </vt:lpstr>
      <vt:lpstr>Presentación de PowerPoint</vt:lpstr>
      <vt:lpstr>EUA y la migración haitiana </vt:lpstr>
      <vt:lpstr>Haitianas en México</vt:lpstr>
      <vt:lpstr>Presentación de PowerPoint</vt:lpstr>
      <vt:lpstr>Presentación de PowerPoint</vt:lpstr>
      <vt:lpstr>Xenofobia en México</vt:lpstr>
      <vt:lpstr>COVID y migración </vt:lpstr>
      <vt:lpstr>Presentación de PowerPoint</vt:lpstr>
      <vt:lpstr>Retos </vt:lpstr>
      <vt:lpstr>¿Qué ha ocasionado el hacinamiento?</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Juridico12</dc:creator>
  <cp:lastModifiedBy>Juridico12</cp:lastModifiedBy>
  <cp:revision>26</cp:revision>
  <dcterms:created xsi:type="dcterms:W3CDTF">2021-06-23T22:38:23Z</dcterms:created>
  <dcterms:modified xsi:type="dcterms:W3CDTF">2021-09-24T03:31:41Z</dcterms:modified>
</cp:coreProperties>
</file>