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1"/>
  </p:sldMasterIdLst>
  <p:notesMasterIdLst>
    <p:notesMasterId r:id="rId11"/>
  </p:notesMasterIdLst>
  <p:sldIdLst>
    <p:sldId id="256" r:id="rId2"/>
    <p:sldId id="257" r:id="rId3"/>
    <p:sldId id="610" r:id="rId4"/>
    <p:sldId id="275" r:id="rId5"/>
    <p:sldId id="618" r:id="rId6"/>
    <p:sldId id="614" r:id="rId7"/>
    <p:sldId id="612" r:id="rId8"/>
    <p:sldId id="616" r:id="rId9"/>
    <p:sldId id="274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lentina Duque" initials="VD" lastIdx="6" clrIdx="0">
    <p:extLst>
      <p:ext uri="{19B8F6BF-5375-455C-9EA6-DF929625EA0E}">
        <p15:presenceInfo xmlns:p15="http://schemas.microsoft.com/office/powerpoint/2012/main" userId="S::duquev@unhcr.org::d150d547-f17e-49bf-ac5e-451962a6ab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2BC"/>
    <a:srgbClr val="FAE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4DBEBD-5355-4F26-9747-FE1313C5435F}" v="1" dt="2021-09-24T14:20:19.7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rena Ricci" userId="810dafa5-6f7a-4d37-a816-77d5b65afabf" providerId="ADAL" clId="{854DBEBD-5355-4F26-9747-FE1313C5435F}"/>
    <pc:docChg chg="modSld">
      <pc:chgData name="Serena Ricci" userId="810dafa5-6f7a-4d37-a816-77d5b65afabf" providerId="ADAL" clId="{854DBEBD-5355-4F26-9747-FE1313C5435F}" dt="2021-09-24T14:24:57.711" v="124" actId="20577"/>
      <pc:docMkLst>
        <pc:docMk/>
      </pc:docMkLst>
      <pc:sldChg chg="modSp mod modNotesTx">
        <pc:chgData name="Serena Ricci" userId="810dafa5-6f7a-4d37-a816-77d5b65afabf" providerId="ADAL" clId="{854DBEBD-5355-4F26-9747-FE1313C5435F}" dt="2021-09-24T14:21:15.174" v="52" actId="14100"/>
        <pc:sldMkLst>
          <pc:docMk/>
          <pc:sldMk cId="2598200824" sldId="275"/>
        </pc:sldMkLst>
        <pc:spChg chg="mod">
          <ac:chgData name="Serena Ricci" userId="810dafa5-6f7a-4d37-a816-77d5b65afabf" providerId="ADAL" clId="{854DBEBD-5355-4F26-9747-FE1313C5435F}" dt="2021-09-24T14:21:15.174" v="52" actId="14100"/>
          <ac:spMkLst>
            <pc:docMk/>
            <pc:sldMk cId="2598200824" sldId="275"/>
            <ac:spMk id="5" creationId="{53F28538-4EAE-46DC-AC60-4A099DA27429}"/>
          </ac:spMkLst>
        </pc:spChg>
      </pc:sldChg>
      <pc:sldChg chg="addSp modSp mod modNotesTx">
        <pc:chgData name="Serena Ricci" userId="810dafa5-6f7a-4d37-a816-77d5b65afabf" providerId="ADAL" clId="{854DBEBD-5355-4F26-9747-FE1313C5435F}" dt="2021-09-24T14:20:53.460" v="47" actId="1076"/>
        <pc:sldMkLst>
          <pc:docMk/>
          <pc:sldMk cId="656111760" sldId="610"/>
        </pc:sldMkLst>
        <pc:spChg chg="add mod">
          <ac:chgData name="Serena Ricci" userId="810dafa5-6f7a-4d37-a816-77d5b65afabf" providerId="ADAL" clId="{854DBEBD-5355-4F26-9747-FE1313C5435F}" dt="2021-09-24T14:20:53.460" v="47" actId="1076"/>
          <ac:spMkLst>
            <pc:docMk/>
            <pc:sldMk cId="656111760" sldId="610"/>
            <ac:spMk id="7" creationId="{95C401E7-25FB-44B9-AEBA-FD66C75D5B32}"/>
          </ac:spMkLst>
        </pc:spChg>
      </pc:sldChg>
      <pc:sldChg chg="modNotesTx">
        <pc:chgData name="Serena Ricci" userId="810dafa5-6f7a-4d37-a816-77d5b65afabf" providerId="ADAL" clId="{854DBEBD-5355-4F26-9747-FE1313C5435F}" dt="2021-09-24T14:15:56.708" v="16" actId="20577"/>
        <pc:sldMkLst>
          <pc:docMk/>
          <pc:sldMk cId="507592754" sldId="614"/>
        </pc:sldMkLst>
      </pc:sldChg>
      <pc:sldChg chg="modNotesTx">
        <pc:chgData name="Serena Ricci" userId="810dafa5-6f7a-4d37-a816-77d5b65afabf" providerId="ADAL" clId="{854DBEBD-5355-4F26-9747-FE1313C5435F}" dt="2021-09-24T14:16:04.868" v="17" actId="20577"/>
        <pc:sldMkLst>
          <pc:docMk/>
          <pc:sldMk cId="1097081927" sldId="616"/>
        </pc:sldMkLst>
      </pc:sldChg>
      <pc:sldChg chg="modSp mod">
        <pc:chgData name="Serena Ricci" userId="810dafa5-6f7a-4d37-a816-77d5b65afabf" providerId="ADAL" clId="{854DBEBD-5355-4F26-9747-FE1313C5435F}" dt="2021-09-24T14:24:57.711" v="124" actId="20577"/>
        <pc:sldMkLst>
          <pc:docMk/>
          <pc:sldMk cId="4190514305" sldId="618"/>
        </pc:sldMkLst>
        <pc:spChg chg="mod">
          <ac:chgData name="Serena Ricci" userId="810dafa5-6f7a-4d37-a816-77d5b65afabf" providerId="ADAL" clId="{854DBEBD-5355-4F26-9747-FE1313C5435F}" dt="2021-09-24T14:24:57.711" v="124" actId="20577"/>
          <ac:spMkLst>
            <pc:docMk/>
            <pc:sldMk cId="4190514305" sldId="618"/>
            <ac:spMk id="3" creationId="{41B611E7-0329-45EE-906B-CD86EA5A220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F27514-91D3-4C40-866C-F20E8FAB798A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23A02-277A-4392-A0B8-BF2310021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80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8060FF-0C55-45CA-9B39-8ED3FE6A673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636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23A02-277A-4392-A0B8-BF2310021A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15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23A02-277A-4392-A0B8-BF2310021A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28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23A02-277A-4392-A0B8-BF2310021A6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19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9033" y="270039"/>
            <a:ext cx="8746707" cy="2277042"/>
          </a:xfrm>
        </p:spPr>
        <p:txBody>
          <a:bodyPr tIns="0" bIns="0" anchor="b" anchorCtr="0">
            <a:noAutofit/>
          </a:bodyPr>
          <a:lstStyle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9033" y="2659180"/>
            <a:ext cx="8746707" cy="1445895"/>
          </a:xfrm>
        </p:spPr>
        <p:txBody>
          <a:bodyPr tIns="0" bIns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bluestrip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0087"/>
            <a:ext cx="9144000" cy="63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9034" y="270039"/>
            <a:ext cx="8733260" cy="2277042"/>
          </a:xfrm>
        </p:spPr>
        <p:txBody>
          <a:bodyPr tIns="0" bIns="0" anchor="b" anchorCtr="0">
            <a:noAutofit/>
          </a:bodyPr>
          <a:lstStyle>
            <a:lvl1pPr algn="ctr">
              <a:defRPr sz="44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9034" y="2659180"/>
            <a:ext cx="8733260" cy="1445895"/>
          </a:xfrm>
        </p:spPr>
        <p:txBody>
          <a:bodyPr tIns="0" bIns="0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bluestrip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0087"/>
            <a:ext cx="9144000" cy="63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642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9034" y="204348"/>
            <a:ext cx="8713090" cy="968351"/>
          </a:xfrm>
        </p:spPr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9034" y="1299104"/>
            <a:ext cx="8713090" cy="30215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text or select icon to add media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09034" y="4854839"/>
            <a:ext cx="652270" cy="155916"/>
          </a:xfrm>
        </p:spPr>
        <p:txBody>
          <a:bodyPr/>
          <a:lstStyle/>
          <a:p>
            <a:fld id="{68C2560D-EC28-3B41-86E8-18F1CE0113B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034" y="4594235"/>
            <a:ext cx="4221550" cy="227697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04" y="4854839"/>
            <a:ext cx="455188" cy="155916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9034" y="204348"/>
            <a:ext cx="8713090" cy="968351"/>
          </a:xfrm>
        </p:spPr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9034" y="1791629"/>
            <a:ext cx="8713090" cy="2528984"/>
          </a:xfrm>
        </p:spPr>
        <p:txBody>
          <a:bodyPr/>
          <a:lstStyle/>
          <a:p>
            <a:pPr lvl="0"/>
            <a:r>
              <a:rPr lang="en-US"/>
              <a:t>Click to edit text or select icon to add media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09034" y="4854839"/>
            <a:ext cx="652270" cy="155916"/>
          </a:xfrm>
        </p:spPr>
        <p:txBody>
          <a:bodyPr/>
          <a:lstStyle/>
          <a:p>
            <a:fld id="{68C2560D-EC28-3B41-86E8-18F1CE0113B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034" y="4594235"/>
            <a:ext cx="4221550" cy="227697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04" y="4854839"/>
            <a:ext cx="455188" cy="155916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209034" y="1205606"/>
            <a:ext cx="8713090" cy="553116"/>
          </a:xfrm>
        </p:spPr>
        <p:txBody>
          <a:bodyPr tIns="0" bIns="0" anchor="ctr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>
                <a:solidFill>
                  <a:srgbClr val="0072B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17866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|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4982" y="204348"/>
            <a:ext cx="8767483" cy="968351"/>
          </a:xfrm>
        </p:spPr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94982" y="1299104"/>
            <a:ext cx="8767483" cy="302151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text or select icon to add media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3887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Im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510087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Drag background image here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8259" y="488987"/>
            <a:ext cx="8780929" cy="2058093"/>
          </a:xfrm>
        </p:spPr>
        <p:txBody>
          <a:bodyPr tIns="0" bIns="0" anchor="b" anchorCtr="0">
            <a:noAutofit/>
          </a:bodyPr>
          <a:lstStyle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259" y="2659180"/>
            <a:ext cx="8780929" cy="1445895"/>
          </a:xfrm>
        </p:spPr>
        <p:txBody>
          <a:bodyPr tIns="0" bIns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94296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4303" y="2130362"/>
            <a:ext cx="7905381" cy="1021556"/>
          </a:xfr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4303" y="924940"/>
            <a:ext cx="7905381" cy="112514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09034" y="4854839"/>
            <a:ext cx="652270" cy="155916"/>
          </a:xfrm>
        </p:spPr>
        <p:txBody>
          <a:bodyPr/>
          <a:lstStyle/>
          <a:p>
            <a:fld id="{68C2560D-EC28-3B41-86E8-18F1CE0113B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034" y="4594235"/>
            <a:ext cx="4221550" cy="227697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04" y="4854839"/>
            <a:ext cx="455188" cy="155916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9034" y="204348"/>
            <a:ext cx="8754312" cy="968351"/>
          </a:xfrm>
        </p:spPr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22257" y="1205606"/>
            <a:ext cx="4063388" cy="31811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text or select icon to add media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58289" y="1205606"/>
            <a:ext cx="4093188" cy="31811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text or select icon to add media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209034" y="4854839"/>
            <a:ext cx="652270" cy="155916"/>
          </a:xfrm>
        </p:spPr>
        <p:txBody>
          <a:bodyPr/>
          <a:lstStyle/>
          <a:p>
            <a:fld id="{68C2560D-EC28-3B41-86E8-18F1CE0113B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034" y="4594235"/>
            <a:ext cx="4221550" cy="227697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04" y="4854839"/>
            <a:ext cx="455188" cy="155916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Two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9034" y="204348"/>
            <a:ext cx="8754312" cy="968351"/>
          </a:xfrm>
        </p:spPr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22257" y="1791629"/>
            <a:ext cx="4063388" cy="25951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text or select icon to add media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58289" y="1791629"/>
            <a:ext cx="4093188" cy="25951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text or select icon to add media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209034" y="4854839"/>
            <a:ext cx="652270" cy="155916"/>
          </a:xfrm>
        </p:spPr>
        <p:txBody>
          <a:bodyPr/>
          <a:lstStyle/>
          <a:p>
            <a:fld id="{68C2560D-EC28-3B41-86E8-18F1CE0113B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034" y="4594235"/>
            <a:ext cx="4221550" cy="227697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04" y="4854839"/>
            <a:ext cx="455188" cy="155916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22256" y="1205606"/>
            <a:ext cx="4063389" cy="553116"/>
          </a:xfrm>
        </p:spPr>
        <p:txBody>
          <a:bodyPr tIns="0" bIns="0" anchor="ctr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>
                <a:solidFill>
                  <a:srgbClr val="0072B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4657725" y="1204913"/>
            <a:ext cx="4094163" cy="554037"/>
          </a:xfrm>
        </p:spPr>
        <p:txBody>
          <a:bodyPr anchor="ctr"/>
          <a:lstStyle>
            <a:lvl1pPr marL="0" indent="0">
              <a:buNone/>
              <a:defRPr b="0" baseline="0">
                <a:solidFill>
                  <a:srgbClr val="0072BC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329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4598458" y="0"/>
            <a:ext cx="4545541" cy="4511037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9035" y="204348"/>
            <a:ext cx="4029662" cy="9683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00923" y="1799063"/>
            <a:ext cx="3837773" cy="252934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text or select icon to add media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209034" y="4854839"/>
            <a:ext cx="652270" cy="155916"/>
          </a:xfrm>
        </p:spPr>
        <p:txBody>
          <a:bodyPr/>
          <a:lstStyle/>
          <a:p>
            <a:fld id="{68C2560D-EC28-3B41-86E8-18F1CE0113B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034" y="4594235"/>
            <a:ext cx="4221550" cy="227697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04" y="4854839"/>
            <a:ext cx="455188" cy="155916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09034" y="1227137"/>
            <a:ext cx="4029663" cy="519887"/>
          </a:xfrm>
        </p:spPr>
        <p:txBody>
          <a:bodyPr anchor="ctr">
            <a:noAutofit/>
          </a:bodyPr>
          <a:lstStyle>
            <a:lvl1pPr marL="0" indent="0">
              <a:buNone/>
              <a:defRPr sz="2400" b="0" baseline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Dark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7299"/>
            <a:ext cx="9143999" cy="4503738"/>
          </a:xfrm>
          <a:solidFill>
            <a:schemeClr val="accent2"/>
          </a:solidFill>
        </p:spPr>
        <p:txBody>
          <a:bodyPr anchor="ctr" anchorCtr="0">
            <a:normAutofit/>
          </a:bodyPr>
          <a:lstStyle>
            <a:lvl1pPr marL="0" indent="0" algn="r">
              <a:buFontTx/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icon</a:t>
            </a:r>
            <a:br>
              <a:rPr lang="en-US"/>
            </a:br>
            <a:r>
              <a:rPr lang="en-US"/>
              <a:t>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9034" y="204348"/>
            <a:ext cx="4970249" cy="9683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45711" y="1813932"/>
            <a:ext cx="3688470" cy="2514476"/>
          </a:xfrm>
        </p:spPr>
        <p:txBody>
          <a:bodyPr/>
          <a:lstStyle>
            <a:lvl1pPr>
              <a:buClr>
                <a:schemeClr val="accent3"/>
              </a:buClr>
              <a:defRPr sz="2400">
                <a:solidFill>
                  <a:schemeClr val="tx2"/>
                </a:solidFill>
              </a:defRPr>
            </a:lvl1pPr>
            <a:lvl2pPr>
              <a:buClr>
                <a:schemeClr val="accent3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accent3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accent3"/>
              </a:buClr>
              <a:defRPr sz="16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text or select icon to add media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209034" y="4854839"/>
            <a:ext cx="652270" cy="155916"/>
          </a:xfrm>
        </p:spPr>
        <p:txBody>
          <a:bodyPr/>
          <a:lstStyle/>
          <a:p>
            <a:fld id="{68C2560D-EC28-3B41-86E8-18F1CE0113B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034" y="4594235"/>
            <a:ext cx="4221550" cy="227697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04" y="4854839"/>
            <a:ext cx="455188" cy="155916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09550" y="1233488"/>
            <a:ext cx="4970463" cy="512762"/>
          </a:xfrm>
        </p:spPr>
        <p:txBody>
          <a:bodyPr anchor="ctr">
            <a:noAutofit/>
          </a:bodyPr>
          <a:lstStyle>
            <a:lvl1pPr marL="0" indent="0">
              <a:buNone/>
              <a:defRPr sz="2400" baseline="0">
                <a:solidFill>
                  <a:srgbClr val="FAEB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rgbClr val="FAEB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rgbClr val="FAEB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rgbClr val="FAEB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rgbClr val="FAEB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here to edit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388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Ligh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7299"/>
            <a:ext cx="9143999" cy="4503738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marL="0" indent="0" algn="r">
              <a:buFontTx/>
              <a:buNone/>
              <a:defRPr sz="2000" baseline="0"/>
            </a:lvl1pPr>
          </a:lstStyle>
          <a:p>
            <a:r>
              <a:rPr lang="en-US"/>
              <a:t>Drag picture to icon</a:t>
            </a:r>
            <a:br>
              <a:rPr lang="en-US"/>
            </a:br>
            <a:r>
              <a:rPr lang="en-US"/>
              <a:t>or click icon to add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-1"/>
            <a:ext cx="4379485" cy="451103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9034" y="204348"/>
            <a:ext cx="4970249" cy="9683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45710" y="1813932"/>
            <a:ext cx="3730273" cy="25144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text or select icon to add media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209034" y="4854839"/>
            <a:ext cx="652270" cy="155916"/>
          </a:xfrm>
        </p:spPr>
        <p:txBody>
          <a:bodyPr/>
          <a:lstStyle/>
          <a:p>
            <a:fld id="{68C2560D-EC28-3B41-86E8-18F1CE0113B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034" y="4594235"/>
            <a:ext cx="4221550" cy="227697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04" y="4854839"/>
            <a:ext cx="455188" cy="155916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09550" y="1204913"/>
            <a:ext cx="4970463" cy="549275"/>
          </a:xfrm>
        </p:spPr>
        <p:txBody>
          <a:bodyPr anchor="ctr"/>
          <a:lstStyle>
            <a:lvl1pPr marL="0" indent="0">
              <a:buNone/>
              <a:defRPr baseline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Click here to edit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572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| Image and ca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9035" y="204787"/>
            <a:ext cx="3033204" cy="1061906"/>
          </a:xfrm>
        </p:spPr>
        <p:txBody>
          <a:bodyPr anchor="b">
            <a:no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9309" y="204788"/>
            <a:ext cx="4885180" cy="4166913"/>
          </a:xfrm>
        </p:spPr>
        <p:txBody>
          <a:bodyPr anchor="ctr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text or select icon to add media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035" y="1299600"/>
            <a:ext cx="3033203" cy="307210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209034" y="4854839"/>
            <a:ext cx="652270" cy="155916"/>
          </a:xfrm>
        </p:spPr>
        <p:txBody>
          <a:bodyPr/>
          <a:lstStyle/>
          <a:p>
            <a:fld id="{68C2560D-EC28-3B41-86E8-18F1CE0113B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034" y="4594235"/>
            <a:ext cx="4221550" cy="227697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04" y="4854839"/>
            <a:ext cx="455188" cy="155916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Image and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451037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to edit text or select icon to add media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087195"/>
            <a:ext cx="9144000" cy="1423176"/>
          </a:xfrm>
          <a:gradFill flip="none" rotWithShape="1">
            <a:gsLst>
              <a:gs pos="21000">
                <a:schemeClr val="accent2">
                  <a:alpha val="75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  <a:tileRect/>
          </a:gradFill>
        </p:spPr>
        <p:txBody>
          <a:bodyPr lIns="180000" tIns="0" rIns="180000" bIns="180000" anchor="b" anchorCtr="0"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209034" y="4854839"/>
            <a:ext cx="652270" cy="155916"/>
          </a:xfrm>
        </p:spPr>
        <p:txBody>
          <a:bodyPr/>
          <a:lstStyle/>
          <a:p>
            <a:fld id="{68C2560D-EC28-3B41-86E8-18F1CE0113B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034" y="4594235"/>
            <a:ext cx="4221550" cy="227697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04" y="4854839"/>
            <a:ext cx="455188" cy="155916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9034" y="204348"/>
            <a:ext cx="8713090" cy="968351"/>
          </a:xfrm>
        </p:spPr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209034" y="4854839"/>
            <a:ext cx="652270" cy="155916"/>
          </a:xfrm>
        </p:spPr>
        <p:txBody>
          <a:bodyPr/>
          <a:lstStyle/>
          <a:p>
            <a:fld id="{68C2560D-EC28-3B41-86E8-18F1CE0113B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034" y="4594235"/>
            <a:ext cx="4221550" cy="227697"/>
          </a:xfr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04" y="4854839"/>
            <a:ext cx="455188" cy="155916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209034" y="4854839"/>
            <a:ext cx="652270" cy="155916"/>
          </a:xfrm>
        </p:spPr>
        <p:txBody>
          <a:bodyPr/>
          <a:lstStyle/>
          <a:p>
            <a:fld id="{68C2560D-EC28-3B41-86E8-18F1CE0113B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034" y="4594235"/>
            <a:ext cx="4221550" cy="227697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04" y="4854839"/>
            <a:ext cx="455188" cy="155916"/>
          </a:xfr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9034" y="204348"/>
            <a:ext cx="8754312" cy="968351"/>
          </a:xfrm>
        </p:spPr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209034" y="1299104"/>
            <a:ext cx="8754312" cy="3021510"/>
          </a:xfrm>
        </p:spPr>
        <p:txBody>
          <a:bodyPr vert="eaVert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884870" y="205979"/>
            <a:ext cx="2057400" cy="4173021"/>
          </a:xfrm>
        </p:spPr>
        <p:txBody>
          <a:bodyPr vert="eaVert"/>
          <a:lstStyle/>
          <a:p>
            <a:r>
              <a:rPr lang="en-US"/>
              <a:t>Click to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209034" y="205979"/>
            <a:ext cx="6523436" cy="4173021"/>
          </a:xfrm>
        </p:spPr>
        <p:txBody>
          <a:bodyPr vert="eaVert"/>
          <a:lstStyle/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and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4598460" y="7299"/>
            <a:ext cx="4545541" cy="4503738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35" y="204350"/>
            <a:ext cx="4221551" cy="9683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9035" y="1299601"/>
            <a:ext cx="4221551" cy="302880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11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034" y="204348"/>
            <a:ext cx="8753431" cy="968351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034" y="1299104"/>
            <a:ext cx="8753431" cy="3021510"/>
          </a:xfrm>
          <a:prstGeom prst="rect">
            <a:avLst/>
          </a:prstGeom>
        </p:spPr>
        <p:txBody>
          <a:bodyPr vert="horz" lIns="91440" tIns="45720" rIns="91440" bIns="0" rtlCol="0">
            <a:normAutofit/>
          </a:bodyPr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034" y="4854839"/>
            <a:ext cx="652270" cy="1559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pPr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9034" y="4594235"/>
            <a:ext cx="4221550" cy="22769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304" y="4854839"/>
            <a:ext cx="455188" cy="155916"/>
          </a:xfrm>
          <a:prstGeom prst="rect">
            <a:avLst/>
          </a:prstGeom>
        </p:spPr>
        <p:txBody>
          <a:bodyPr vert="horz" lIns="0" tIns="0" rIns="91440" bIns="0" rtlCol="0" anchor="t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70" r:id="rId2"/>
    <p:sldLayoutId id="2147493457" r:id="rId3"/>
    <p:sldLayoutId id="2147493472" r:id="rId4"/>
    <p:sldLayoutId id="2147493471" r:id="rId5"/>
    <p:sldLayoutId id="2147493467" r:id="rId6"/>
    <p:sldLayoutId id="2147493458" r:id="rId7"/>
    <p:sldLayoutId id="2147493459" r:id="rId8"/>
    <p:sldLayoutId id="2147493473" r:id="rId9"/>
    <p:sldLayoutId id="2147493460" r:id="rId10"/>
    <p:sldLayoutId id="2147493468" r:id="rId11"/>
    <p:sldLayoutId id="2147493469" r:id="rId12"/>
    <p:sldLayoutId id="2147493463" r:id="rId13"/>
    <p:sldLayoutId id="2147493464" r:id="rId14"/>
    <p:sldLayoutId id="2147493461" r:id="rId15"/>
    <p:sldLayoutId id="2147493462" r:id="rId16"/>
    <p:sldLayoutId id="2147493465" r:id="rId17"/>
    <p:sldLayoutId id="2147493466" r:id="rId18"/>
    <p:sldLayoutId id="2147493474" r:id="rId19"/>
  </p:sldLayoutIdLst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9033" y="270039"/>
            <a:ext cx="8746707" cy="2120736"/>
          </a:xfrm>
        </p:spPr>
        <p:txBody>
          <a:bodyPr/>
          <a:lstStyle/>
          <a:p>
            <a:r>
              <a:rPr lang="en-GB"/>
              <a:t>La </a:t>
            </a:r>
            <a:r>
              <a:rPr lang="en-GB" err="1"/>
              <a:t>situación</a:t>
            </a:r>
            <a:r>
              <a:rPr lang="en-GB"/>
              <a:t> de las </a:t>
            </a:r>
            <a:r>
              <a:rPr lang="en-GB" err="1"/>
              <a:t>mujeres</a:t>
            </a:r>
            <a:r>
              <a:rPr lang="en-GB"/>
              <a:t> </a:t>
            </a:r>
            <a:r>
              <a:rPr lang="en-GB" err="1"/>
              <a:t>refugiadas</a:t>
            </a:r>
            <a:r>
              <a:rPr lang="en-GB"/>
              <a:t> en M</a:t>
            </a:r>
            <a:r>
              <a:rPr lang="es-MX"/>
              <a:t>é</a:t>
            </a:r>
            <a:r>
              <a:rPr lang="en-GB" err="1"/>
              <a:t>xico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125" y="2659180"/>
            <a:ext cx="8717615" cy="1817570"/>
          </a:xfrm>
        </p:spPr>
        <p:txBody>
          <a:bodyPr>
            <a:normAutofit fontScale="92500" lnSpcReduction="10000"/>
          </a:bodyPr>
          <a:lstStyle/>
          <a:p>
            <a:r>
              <a:rPr lang="en-GB"/>
              <a:t>ACNUR México</a:t>
            </a:r>
          </a:p>
          <a:p>
            <a:r>
              <a:rPr lang="en-GB"/>
              <a:t>Serena Ricci – </a:t>
            </a:r>
            <a:r>
              <a:rPr lang="en-GB" err="1"/>
              <a:t>Oficial</a:t>
            </a:r>
            <a:r>
              <a:rPr lang="en-GB"/>
              <a:t> de </a:t>
            </a:r>
            <a:r>
              <a:rPr lang="en-GB" err="1"/>
              <a:t>Protección</a:t>
            </a:r>
            <a:r>
              <a:rPr lang="en-GB"/>
              <a:t> </a:t>
            </a:r>
            <a:r>
              <a:rPr lang="en-GB" err="1"/>
              <a:t>Comunitaria</a:t>
            </a:r>
            <a:endParaRPr lang="en-GB"/>
          </a:p>
          <a:p>
            <a:r>
              <a:rPr lang="es-ES">
                <a:solidFill>
                  <a:schemeClr val="bg2">
                    <a:lumMod val="20000"/>
                    <a:lumOff val="80000"/>
                  </a:schemeClr>
                </a:solidFill>
              </a:rPr>
              <a:t>III Congreso Regional sobre Mujeres en los contextos de la migración</a:t>
            </a:r>
          </a:p>
          <a:p>
            <a:r>
              <a:rPr lang="es-ES">
                <a:solidFill>
                  <a:schemeClr val="bg2">
                    <a:lumMod val="20000"/>
                    <a:lumOff val="80000"/>
                  </a:schemeClr>
                </a:solidFill>
              </a:rPr>
              <a:t>Ciudad de México, 24 septiembre 2021</a:t>
            </a:r>
            <a:endParaRPr lang="en-GB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7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DD80F5-D214-419E-A14B-6D876B375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250" y="7299"/>
            <a:ext cx="8218750" cy="450373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707" y="204348"/>
            <a:ext cx="4670576" cy="688281"/>
          </a:xfrm>
        </p:spPr>
        <p:txBody>
          <a:bodyPr anchor="b">
            <a:normAutofit/>
          </a:bodyPr>
          <a:lstStyle/>
          <a:p>
            <a:r>
              <a:rPr lang="en-GB" sz="3600" err="1">
                <a:cs typeface="Arial"/>
              </a:rPr>
              <a:t>Objetivos</a:t>
            </a:r>
          </a:p>
        </p:txBody>
      </p:sp>
      <p:sp>
        <p:nvSpPr>
          <p:cNvPr id="3" name="Subtitle 2"/>
          <p:cNvSpPr>
            <a:spLocks noGrp="1"/>
          </p:cNvSpPr>
          <p:nvPr>
            <p:ph sz="half" idx="2"/>
          </p:nvPr>
        </p:nvSpPr>
        <p:spPr>
          <a:xfrm>
            <a:off x="364049" y="1089678"/>
            <a:ext cx="7567148" cy="3421359"/>
          </a:xfrm>
        </p:spPr>
        <p:txBody>
          <a:bodyPr vert="horz" lIns="91440" tIns="45720" rIns="91440" bIns="0" rtlCol="0" anchor="t"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ea typeface="+mn-lt"/>
                <a:cs typeface="+mn-lt"/>
              </a:rPr>
              <a:t>Presentar el </a:t>
            </a:r>
            <a:r>
              <a:rPr lang="es-MX" sz="2800" b="1" dirty="0">
                <a:ea typeface="+mn-lt"/>
                <a:cs typeface="+mn-lt"/>
              </a:rPr>
              <a:t>contexto</a:t>
            </a:r>
            <a:r>
              <a:rPr lang="es-MX" sz="2800" dirty="0">
                <a:ea typeface="+mn-lt"/>
                <a:cs typeface="+mn-lt"/>
              </a:rPr>
              <a:t> de las mujeres refugiadas y solicitantes de asilo en México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ea typeface="+mn-lt"/>
                <a:cs typeface="+mn-lt"/>
              </a:rPr>
              <a:t>Destacar la </a:t>
            </a:r>
            <a:r>
              <a:rPr lang="es-MX" sz="2800" b="1" dirty="0">
                <a:ea typeface="+mn-lt"/>
                <a:cs typeface="+mn-lt"/>
              </a:rPr>
              <a:t>dimensión </a:t>
            </a:r>
            <a:r>
              <a:rPr lang="es-MX" sz="2800" b="1" dirty="0" err="1">
                <a:ea typeface="+mn-lt"/>
                <a:cs typeface="+mn-lt"/>
              </a:rPr>
              <a:t>interseccional</a:t>
            </a:r>
            <a:r>
              <a:rPr lang="es-MX" sz="2800" b="1" dirty="0">
                <a:ea typeface="+mn-lt"/>
                <a:cs typeface="+mn-lt"/>
              </a:rPr>
              <a:t> </a:t>
            </a:r>
            <a:r>
              <a:rPr lang="es-MX" sz="2800" dirty="0">
                <a:ea typeface="+mn-lt"/>
                <a:cs typeface="+mn-lt"/>
              </a:rPr>
              <a:t>entre los riesgos de protección asociados con el estatuto de persona refugiada o solicitante y las varias vulnerabilidades identificadas</a:t>
            </a:r>
            <a:endParaRPr lang="en-US" sz="2800" dirty="0">
              <a:ea typeface="+mn-lt"/>
              <a:cs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ea typeface="+mn-lt"/>
                <a:cs typeface="+mn-lt"/>
              </a:rPr>
              <a:t>Presentar las </a:t>
            </a:r>
            <a:r>
              <a:rPr lang="es-MX" sz="2800" b="1" dirty="0">
                <a:ea typeface="+mn-lt"/>
                <a:cs typeface="+mn-lt"/>
              </a:rPr>
              <a:t>oportunidades</a:t>
            </a:r>
            <a:r>
              <a:rPr lang="es-MX" sz="2800" dirty="0">
                <a:ea typeface="+mn-lt"/>
                <a:cs typeface="+mn-lt"/>
              </a:rPr>
              <a:t> de integración </a:t>
            </a:r>
            <a:endParaRPr lang="en-US" sz="2800" dirty="0">
              <a:ea typeface="+mn-lt"/>
              <a:cs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ea typeface="+mn-lt"/>
                <a:cs typeface="+mn-lt"/>
              </a:rPr>
              <a:t>Compartir algunos </a:t>
            </a:r>
            <a:r>
              <a:rPr lang="es-MX" sz="2800" b="1" dirty="0">
                <a:ea typeface="+mn-lt"/>
                <a:cs typeface="+mn-lt"/>
              </a:rPr>
              <a:t>mensajes clave</a:t>
            </a:r>
            <a:endParaRPr lang="es-MX" b="1" dirty="0"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3330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D7F87-B285-4F72-BADA-BACB8AA6D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34" y="71281"/>
            <a:ext cx="8436202" cy="803363"/>
          </a:xfrm>
        </p:spPr>
        <p:txBody>
          <a:bodyPr anchor="b">
            <a:normAutofit/>
          </a:bodyPr>
          <a:lstStyle/>
          <a:p>
            <a:r>
              <a:rPr lang="es-AR"/>
              <a:t>Mirada regional (2020)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95050-3622-4F77-B319-1B5775D2E7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9035" y="874644"/>
            <a:ext cx="4221551" cy="4064507"/>
          </a:xfrm>
        </p:spPr>
        <p:txBody>
          <a:bodyPr vert="horz" lIns="91440" tIns="45720" rIns="91440" bIns="0" rtlCol="0" anchor="t">
            <a:normAutofit/>
          </a:bodyPr>
          <a:lstStyle/>
          <a:p>
            <a:pPr>
              <a:lnSpc>
                <a:spcPct val="90000"/>
              </a:lnSpc>
            </a:pPr>
            <a:endParaRPr lang="en-GB" sz="1200"/>
          </a:p>
          <a:p>
            <a:pPr marL="0" indent="0">
              <a:buNone/>
            </a:pPr>
            <a:endParaRPr lang="en-GB" sz="11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DCCFBE-4420-4763-8F2D-62A5B0E6E7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57" r="13466" b="8000"/>
          <a:stretch/>
        </p:blipFill>
        <p:spPr>
          <a:xfrm>
            <a:off x="0" y="979714"/>
            <a:ext cx="5044698" cy="400446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908B39C-535B-45A5-BADD-DE0F760811DA}"/>
              </a:ext>
            </a:extLst>
          </p:cNvPr>
          <p:cNvSpPr/>
          <p:nvPr/>
        </p:nvSpPr>
        <p:spPr>
          <a:xfrm>
            <a:off x="4976828" y="845049"/>
            <a:ext cx="3877443" cy="289310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marL="213360" indent="-21336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800"/>
              <a:buFont typeface="Wingdings" panose="05000000000000000000" pitchFamily="2" charset="2"/>
              <a:buChar char="§"/>
            </a:pPr>
            <a:r>
              <a:rPr lang="es-419" b="1" dirty="0">
                <a:latin typeface="Lato"/>
                <a:ea typeface="Lato"/>
                <a:cs typeface="Lato"/>
              </a:rPr>
              <a:t>5.6M</a:t>
            </a:r>
            <a:r>
              <a:rPr lang="es-419" dirty="0">
                <a:latin typeface="Lato"/>
                <a:ea typeface="Lato"/>
                <a:cs typeface="Lato"/>
              </a:rPr>
              <a:t> personas refugiadas y migrantes de </a:t>
            </a:r>
            <a:r>
              <a:rPr lang="es-419" b="1" dirty="0">
                <a:latin typeface="Lato"/>
                <a:ea typeface="Lato"/>
                <a:cs typeface="Lato"/>
              </a:rPr>
              <a:t>Venezuela en el mundo </a:t>
            </a:r>
            <a:endParaRPr lang="en-US">
              <a:cs typeface="Arial"/>
            </a:endParaRPr>
          </a:p>
          <a:p>
            <a:pPr marL="213360" indent="-21336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800"/>
              <a:buFont typeface="Wingdings" panose="05000000000000000000" pitchFamily="2" charset="2"/>
              <a:buChar char="§"/>
            </a:pPr>
            <a:r>
              <a:rPr lang="es-419" dirty="0">
                <a:latin typeface="Lato"/>
                <a:ea typeface="Lato"/>
                <a:cs typeface="Lato"/>
              </a:rPr>
              <a:t>549,000 personas refugiadas y solicitantes de asilo de países del </a:t>
            </a:r>
            <a:r>
              <a:rPr lang="es-419" b="1" dirty="0">
                <a:latin typeface="Lato"/>
                <a:ea typeface="Lato"/>
                <a:cs typeface="Lato"/>
              </a:rPr>
              <a:t>Norte de Centroamérica </a:t>
            </a:r>
            <a:endParaRPr lang="es-419" b="1">
              <a:latin typeface="Lato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13360" indent="-21336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800"/>
              <a:buFont typeface="Wingdings" panose="05000000000000000000" pitchFamily="2" charset="2"/>
              <a:buChar char="§"/>
            </a:pPr>
            <a:r>
              <a:rPr lang="es-419" dirty="0">
                <a:latin typeface="Lato"/>
                <a:ea typeface="Lato"/>
                <a:cs typeface="Lato"/>
              </a:rPr>
              <a:t>108,000 nicaragüenses han solicitado protección como refugiados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5800CC-DEED-4DB8-93D0-0C4577C09FD7}"/>
              </a:ext>
            </a:extLst>
          </p:cNvPr>
          <p:cNvSpPr txBox="1"/>
          <p:nvPr/>
        </p:nvSpPr>
        <p:spPr>
          <a:xfrm>
            <a:off x="5001676" y="3843765"/>
            <a:ext cx="368236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/>
              <a:t>América Central: </a:t>
            </a:r>
            <a:r>
              <a:rPr lang="es-MX" b="1"/>
              <a:t>51%</a:t>
            </a:r>
            <a:r>
              <a:rPr lang="es-MX"/>
              <a:t> mujeres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C401E7-25FB-44B9-AEBA-FD66C75D5B32}"/>
              </a:ext>
            </a:extLst>
          </p:cNvPr>
          <p:cNvSpPr txBox="1"/>
          <p:nvPr/>
        </p:nvSpPr>
        <p:spPr>
          <a:xfrm>
            <a:off x="209034" y="4825998"/>
            <a:ext cx="25895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i="1" dirty="0"/>
              <a:t>Fuente: </a:t>
            </a:r>
            <a:r>
              <a:rPr lang="en-US" sz="1000" b="0" i="1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UNHCR Global Trends</a:t>
            </a:r>
            <a:r>
              <a:rPr lang="es-MX" sz="1000" b="0" i="1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 2020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656111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15533-A22B-4544-BB86-9C0B05E66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22" y="158524"/>
            <a:ext cx="8713090" cy="483375"/>
          </a:xfrm>
        </p:spPr>
        <p:txBody>
          <a:bodyPr/>
          <a:lstStyle/>
          <a:p>
            <a:r>
              <a:rPr lang="es-MX"/>
              <a:t>Datos en México</a:t>
            </a:r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8236B5B-E388-40D0-B82B-7588B5B37E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711727"/>
              </p:ext>
            </p:extLst>
          </p:nvPr>
        </p:nvGraphicFramePr>
        <p:xfrm>
          <a:off x="209034" y="704861"/>
          <a:ext cx="6591336" cy="4042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5443">
                  <a:extLst>
                    <a:ext uri="{9D8B030D-6E8A-4147-A177-3AD203B41FA5}">
                      <a16:colId xmlns:a16="http://schemas.microsoft.com/office/drawing/2014/main" val="2322162563"/>
                    </a:ext>
                  </a:extLst>
                </a:gridCol>
                <a:gridCol w="737540">
                  <a:extLst>
                    <a:ext uri="{9D8B030D-6E8A-4147-A177-3AD203B41FA5}">
                      <a16:colId xmlns:a16="http://schemas.microsoft.com/office/drawing/2014/main" val="2595581591"/>
                    </a:ext>
                  </a:extLst>
                </a:gridCol>
                <a:gridCol w="1093159">
                  <a:extLst>
                    <a:ext uri="{9D8B030D-6E8A-4147-A177-3AD203B41FA5}">
                      <a16:colId xmlns:a16="http://schemas.microsoft.com/office/drawing/2014/main" val="4099553015"/>
                    </a:ext>
                  </a:extLst>
                </a:gridCol>
                <a:gridCol w="760720">
                  <a:extLst>
                    <a:ext uri="{9D8B030D-6E8A-4147-A177-3AD203B41FA5}">
                      <a16:colId xmlns:a16="http://schemas.microsoft.com/office/drawing/2014/main" val="3985253223"/>
                    </a:ext>
                  </a:extLst>
                </a:gridCol>
                <a:gridCol w="937452">
                  <a:extLst>
                    <a:ext uri="{9D8B030D-6E8A-4147-A177-3AD203B41FA5}">
                      <a16:colId xmlns:a16="http://schemas.microsoft.com/office/drawing/2014/main" val="4292686954"/>
                    </a:ext>
                  </a:extLst>
                </a:gridCol>
                <a:gridCol w="1337022">
                  <a:extLst>
                    <a:ext uri="{9D8B030D-6E8A-4147-A177-3AD203B41FA5}">
                      <a16:colId xmlns:a16="http://schemas.microsoft.com/office/drawing/2014/main" val="1873927624"/>
                    </a:ext>
                  </a:extLst>
                </a:gridCol>
              </a:tblGrid>
              <a:tr h="37012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err="1"/>
                        <a:t>Adolesc</a:t>
                      </a:r>
                      <a:r>
                        <a:rPr lang="es-MX" sz="1400" dirty="0"/>
                        <a:t>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Niñas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Adultas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Adultas </a:t>
                      </a:r>
                      <a:r>
                        <a:rPr lang="es-MX" sz="1400" dirty="0" err="1"/>
                        <a:t>may</a:t>
                      </a:r>
                      <a:r>
                        <a:rPr lang="es-MX" sz="1400" dirty="0"/>
                        <a:t>.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70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 dirty="0"/>
                        <a:t>Mujeres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/>
                        <a:t>41%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/>
                        <a:t>6%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/>
                        <a:t>25%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/>
                        <a:t>68%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≈ 1%</a:t>
                      </a:r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7970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es-MX" sz="1600" dirty="0"/>
                        <a:t>Cabeza de familia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>
                          <a:solidFill>
                            <a:srgbClr val="FF0000"/>
                          </a:solidFill>
                        </a:rPr>
                        <a:t>87%</a:t>
                      </a:r>
                      <a:endParaRPr lang="en-US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6" gridSpan="4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02871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es-MX" sz="1600"/>
                        <a:t>Adultas mayores en riesgo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/>
                        <a:t>45%</a:t>
                      </a:r>
                      <a:endParaRPr lang="en-US" sz="1600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668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/>
                        <a:t>NNA en riesgo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>
                          <a:solidFill>
                            <a:srgbClr val="FF0000"/>
                          </a:solidFill>
                        </a:rPr>
                        <a:t>47%</a:t>
                      </a:r>
                      <a:endParaRPr lang="en-US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8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/>
                        <a:t>NNA NAS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/>
                        <a:t>35%</a:t>
                      </a:r>
                      <a:endParaRPr lang="en-US" sz="1600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02434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es-MX" sz="1600"/>
                        <a:t>Pers. discapacidad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/>
                        <a:t>31%</a:t>
                      </a:r>
                      <a:endParaRPr lang="en-US" sz="1600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7864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es-MX" sz="1600" dirty="0"/>
                        <a:t>Cond. </a:t>
                      </a:r>
                      <a:r>
                        <a:rPr lang="es-MX" sz="1600" dirty="0" err="1"/>
                        <a:t>Med</a:t>
                      </a:r>
                      <a:r>
                        <a:rPr lang="es-MX" sz="1600" dirty="0"/>
                        <a:t>. grave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>
                          <a:solidFill>
                            <a:srgbClr val="FF0000"/>
                          </a:solidFill>
                        </a:rPr>
                        <a:t>48%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47854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3F28538-4EAE-46DC-AC60-4A099DA27429}"/>
              </a:ext>
            </a:extLst>
          </p:cNvPr>
          <p:cNvSpPr txBox="1"/>
          <p:nvPr/>
        </p:nvSpPr>
        <p:spPr>
          <a:xfrm>
            <a:off x="209034" y="4723707"/>
            <a:ext cx="34716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i="1" dirty="0"/>
              <a:t>Fuente: Base de datos ACNUR Mex enero-agosto 2021</a:t>
            </a:r>
            <a:endParaRPr lang="en-US" sz="1000" i="1" dirty="0"/>
          </a:p>
        </p:txBody>
      </p:sp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9EFD770C-0F03-4A6D-A02C-74B92F9FBB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211359"/>
              </p:ext>
            </p:extLst>
          </p:nvPr>
        </p:nvGraphicFramePr>
        <p:xfrm>
          <a:off x="3243915" y="1588669"/>
          <a:ext cx="3264462" cy="29667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97755">
                  <a:extLst>
                    <a:ext uri="{9D8B030D-6E8A-4147-A177-3AD203B41FA5}">
                      <a16:colId xmlns:a16="http://schemas.microsoft.com/office/drawing/2014/main" val="3066120120"/>
                    </a:ext>
                  </a:extLst>
                </a:gridCol>
                <a:gridCol w="1166707">
                  <a:extLst>
                    <a:ext uri="{9D8B030D-6E8A-4147-A177-3AD203B41FA5}">
                      <a16:colId xmlns:a16="http://schemas.microsoft.com/office/drawing/2014/main" val="1385337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0" dirty="0" err="1"/>
                        <a:t>Mujer</a:t>
                      </a:r>
                      <a:r>
                        <a:rPr lang="en-US" sz="1600" b="0" dirty="0"/>
                        <a:t> en </a:t>
                      </a:r>
                      <a:r>
                        <a:rPr lang="en-US" sz="1600" b="0" dirty="0" err="1"/>
                        <a:t>riesgo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b="0"/>
                        <a:t>14%*</a:t>
                      </a:r>
                    </a:p>
                    <a:p>
                      <a:r>
                        <a:rPr lang="es-MX" sz="1600" b="0"/>
                        <a:t>57% </a:t>
                      </a:r>
                      <a:r>
                        <a:rPr lang="es-MX" sz="1600" b="0" err="1"/>
                        <a:t>Lact</a:t>
                      </a:r>
                      <a:r>
                        <a:rPr lang="es-MX" sz="1600" b="0"/>
                        <a:t>.</a:t>
                      </a:r>
                    </a:p>
                    <a:p>
                      <a:r>
                        <a:rPr lang="es-MX" sz="1600" b="0"/>
                        <a:t>27% Solas</a:t>
                      </a:r>
                      <a:endParaRPr lang="en-US" sz="1600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662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>
                          <a:solidFill>
                            <a:schemeClr val="tx1"/>
                          </a:solidFill>
                        </a:rPr>
                        <a:t>VG</a:t>
                      </a:r>
                      <a:endParaRPr lang="es-MX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>
                          <a:solidFill>
                            <a:srgbClr val="FF0000"/>
                          </a:solidFill>
                        </a:rPr>
                        <a:t>78%</a:t>
                      </a:r>
                      <a:endParaRPr lang="en-US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960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 err="1"/>
                        <a:t>Nec</a:t>
                      </a:r>
                      <a:r>
                        <a:rPr lang="es-MX" sz="1600"/>
                        <a:t>. Esp. </a:t>
                      </a:r>
                      <a:r>
                        <a:rPr lang="es-MX" sz="1600" err="1"/>
                        <a:t>Prote</a:t>
                      </a:r>
                      <a:r>
                        <a:rPr lang="es-MX" sz="1600"/>
                        <a:t> </a:t>
                      </a:r>
                      <a:r>
                        <a:rPr lang="es-MX" sz="1600" err="1"/>
                        <a:t>Leg</a:t>
                      </a:r>
                      <a:r>
                        <a:rPr lang="es-MX" sz="1600"/>
                        <a:t>/</a:t>
                      </a:r>
                      <a:r>
                        <a:rPr lang="es-MX" sz="1600" err="1"/>
                        <a:t>Fís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/>
                        <a:t>38%</a:t>
                      </a:r>
                    </a:p>
                    <a:p>
                      <a:r>
                        <a:rPr lang="es-MX" sz="1600"/>
                        <a:t>45%*</a:t>
                      </a:r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09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/>
                        <a:t>LGBTI</a:t>
                      </a:r>
                      <a:r>
                        <a:rPr lang="es-MX" sz="1600">
                          <a:solidFill>
                            <a:schemeClr val="tx1"/>
                          </a:solidFill>
                        </a:rPr>
                        <a:t>Q+</a:t>
                      </a:r>
                    </a:p>
                    <a:p>
                      <a:r>
                        <a:rPr lang="es-MX" sz="1600"/>
                        <a:t>Mujeres CIS</a:t>
                      </a:r>
                    </a:p>
                    <a:p>
                      <a:r>
                        <a:rPr lang="es-MX" sz="1600"/>
                        <a:t>Mujeres trans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Calibri"/>
                          <a:cs typeface="Calibri"/>
                        </a:rPr>
                        <a:t>≈ 2%</a:t>
                      </a:r>
                    </a:p>
                    <a:p>
                      <a:r>
                        <a:rPr lang="en-US" sz="1600">
                          <a:latin typeface="Calibri"/>
                          <a:cs typeface="Calibri"/>
                        </a:rPr>
                        <a:t>30%**</a:t>
                      </a:r>
                    </a:p>
                    <a:p>
                      <a:r>
                        <a:rPr lang="en-US" sz="1600">
                          <a:latin typeface="Calibri"/>
                          <a:cs typeface="Calibri"/>
                        </a:rPr>
                        <a:t>11%**</a:t>
                      </a:r>
                      <a:endParaRPr lang="es-MX" sz="16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108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/>
                        <a:t>No hispanohablantes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213103"/>
                  </a:ext>
                </a:extLst>
              </a:tr>
            </a:tbl>
          </a:graphicData>
        </a:graphic>
      </p:graphicFrame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F1B37DD2-0B9E-4B10-A59E-E2F631BBBE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780771"/>
              </p:ext>
            </p:extLst>
          </p:nvPr>
        </p:nvGraphicFramePr>
        <p:xfrm>
          <a:off x="6903184" y="1744440"/>
          <a:ext cx="1922849" cy="23469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065262">
                  <a:extLst>
                    <a:ext uri="{9D8B030D-6E8A-4147-A177-3AD203B41FA5}">
                      <a16:colId xmlns:a16="http://schemas.microsoft.com/office/drawing/2014/main" val="2227656874"/>
                    </a:ext>
                  </a:extLst>
                </a:gridCol>
                <a:gridCol w="857587">
                  <a:extLst>
                    <a:ext uri="{9D8B030D-6E8A-4147-A177-3AD203B41FA5}">
                      <a16:colId xmlns:a16="http://schemas.microsoft.com/office/drawing/2014/main" val="2329404681"/>
                    </a:ext>
                  </a:extLst>
                </a:gridCol>
              </a:tblGrid>
              <a:tr h="334527">
                <a:tc>
                  <a:txBody>
                    <a:bodyPr/>
                    <a:lstStyle/>
                    <a:p>
                      <a:r>
                        <a:rPr lang="es-MX" sz="1600" b="0" dirty="0"/>
                        <a:t>Honduras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b="0"/>
                        <a:t>41%</a:t>
                      </a:r>
                      <a:endParaRPr lang="en-US" sz="1600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567275"/>
                  </a:ext>
                </a:extLst>
              </a:tr>
              <a:tr h="334527">
                <a:tc>
                  <a:txBody>
                    <a:bodyPr/>
                    <a:lstStyle/>
                    <a:p>
                      <a:r>
                        <a:rPr lang="es-MX" sz="1600" b="0" dirty="0" err="1"/>
                        <a:t>Haiti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b="0"/>
                        <a:t>39%</a:t>
                      </a:r>
                      <a:endParaRPr lang="en-US" sz="1600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167342"/>
                  </a:ext>
                </a:extLst>
              </a:tr>
              <a:tr h="334527">
                <a:tc>
                  <a:txBody>
                    <a:bodyPr/>
                    <a:lstStyle/>
                    <a:p>
                      <a:r>
                        <a:rPr lang="es-MX" sz="1600" b="0" dirty="0"/>
                        <a:t>Cuba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b="0"/>
                        <a:t>40%</a:t>
                      </a:r>
                      <a:endParaRPr lang="en-US" sz="1600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432080"/>
                  </a:ext>
                </a:extLst>
              </a:tr>
              <a:tr h="334527">
                <a:tc>
                  <a:txBody>
                    <a:bodyPr/>
                    <a:lstStyle/>
                    <a:p>
                      <a:r>
                        <a:rPr lang="es-MX" sz="1600" b="0" err="1"/>
                        <a:t>Venez</a:t>
                      </a:r>
                      <a:endParaRPr lang="en-US" sz="16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b="0">
                          <a:solidFill>
                            <a:srgbClr val="FF0000"/>
                          </a:solidFill>
                        </a:rPr>
                        <a:t>50%</a:t>
                      </a:r>
                      <a:endParaRPr lang="en-US" sz="1600" b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617681"/>
                  </a:ext>
                </a:extLst>
              </a:tr>
              <a:tr h="334527">
                <a:tc>
                  <a:txBody>
                    <a:bodyPr/>
                    <a:lstStyle/>
                    <a:p>
                      <a:r>
                        <a:rPr lang="es-MX" sz="1600" b="0"/>
                        <a:t>Guate</a:t>
                      </a:r>
                      <a:endParaRPr lang="en-US" sz="16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b="0">
                          <a:solidFill>
                            <a:srgbClr val="FF0000"/>
                          </a:solidFill>
                        </a:rPr>
                        <a:t>45%</a:t>
                      </a:r>
                      <a:endParaRPr lang="en-US" sz="1600" b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446108"/>
                  </a:ext>
                </a:extLst>
              </a:tr>
              <a:tr h="334527">
                <a:tc>
                  <a:txBody>
                    <a:bodyPr/>
                    <a:lstStyle/>
                    <a:p>
                      <a:r>
                        <a:rPr lang="es-MX" sz="1600" b="0" err="1"/>
                        <a:t>Nicarag</a:t>
                      </a:r>
                      <a:endParaRPr lang="en-US" sz="16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b="0">
                          <a:solidFill>
                            <a:srgbClr val="FF0000"/>
                          </a:solidFill>
                        </a:rPr>
                        <a:t>36%</a:t>
                      </a:r>
                      <a:endParaRPr lang="en-US" sz="1600" b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14606"/>
                  </a:ext>
                </a:extLst>
              </a:tr>
              <a:tr h="334527">
                <a:tc>
                  <a:txBody>
                    <a:bodyPr/>
                    <a:lstStyle/>
                    <a:p>
                      <a:r>
                        <a:rPr lang="es-MX" sz="1600" b="0"/>
                        <a:t>Salvad</a:t>
                      </a:r>
                      <a:endParaRPr lang="en-US" sz="16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b="0" dirty="0"/>
                        <a:t>43%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913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200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51B36-9B39-43A9-91E6-9880D716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34" y="204348"/>
            <a:ext cx="8713090" cy="553117"/>
          </a:xfrm>
        </p:spPr>
        <p:txBody>
          <a:bodyPr/>
          <a:lstStyle/>
          <a:p>
            <a:r>
              <a:rPr lang="es-MX" dirty="0"/>
              <a:t>Datos en México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611E7-0329-45EE-906B-CD86EA5A2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455" y="1482163"/>
            <a:ext cx="8713090" cy="2528984"/>
          </a:xfrm>
        </p:spPr>
        <p:txBody>
          <a:bodyPr/>
          <a:lstStyle/>
          <a:p>
            <a:r>
              <a:rPr lang="es-MX" dirty="0"/>
              <a:t>41% por mujeres, 0.5% LGBTIQ+.</a:t>
            </a:r>
          </a:p>
          <a:p>
            <a:r>
              <a:rPr lang="es-MX" dirty="0"/>
              <a:t>Temas: mayoría sobre apoyo económico, muy pocas sobre acceso al procedimiento.</a:t>
            </a:r>
          </a:p>
          <a:p>
            <a:r>
              <a:rPr lang="es-MX" dirty="0"/>
              <a:t>Respecto a hombres: VG, salud, educación.</a:t>
            </a:r>
          </a:p>
          <a:p>
            <a:r>
              <a:rPr lang="es-MX" dirty="0"/>
              <a:t>+35% Honduras, 20% Cuba, 15% Venezuela, 10% El Salvador,… </a:t>
            </a:r>
            <a:r>
              <a:rPr lang="es-MX" dirty="0">
                <a:latin typeface="Calibri" panose="020F0502020204030204" pitchFamily="34" charset="0"/>
                <a:cs typeface="Calibri" panose="020F0502020204030204" pitchFamily="34" charset="0"/>
              </a:rPr>
              <a:t>≈1% </a:t>
            </a:r>
            <a:r>
              <a:rPr lang="es-MX" dirty="0" err="1">
                <a:latin typeface="Calibri" panose="020F0502020204030204" pitchFamily="34" charset="0"/>
                <a:cs typeface="Calibri" panose="020F0502020204030204" pitchFamily="34" charset="0"/>
              </a:rPr>
              <a:t>Haiti</a:t>
            </a:r>
            <a:r>
              <a:rPr lang="es-MX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843E680-8AB9-4421-A07D-684C1C0035E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15455" y="929047"/>
            <a:ext cx="8713090" cy="553116"/>
          </a:xfrm>
        </p:spPr>
        <p:txBody>
          <a:bodyPr/>
          <a:lstStyle/>
          <a:p>
            <a:r>
              <a:rPr lang="es-MX" dirty="0"/>
              <a:t>Consultas </a:t>
            </a:r>
            <a:r>
              <a:rPr lang="es-MX" dirty="0" err="1"/>
              <a:t>HelpDesk</a:t>
            </a:r>
            <a:r>
              <a:rPr lang="es-MX" dirty="0"/>
              <a:t> por mujeres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51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7BA64-67A1-42E6-B0F8-1D9F7277A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34" y="-210887"/>
            <a:ext cx="8713090" cy="968351"/>
          </a:xfrm>
        </p:spPr>
        <p:txBody>
          <a:bodyPr/>
          <a:lstStyle/>
          <a:p>
            <a:r>
              <a:rPr lang="es-MX"/>
              <a:t>Aspectos destacados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AC7AA-FBFB-412D-ABD9-3535DC7B8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034" y="1202270"/>
            <a:ext cx="8713090" cy="2265024"/>
          </a:xfrm>
        </p:spPr>
        <p:txBody>
          <a:bodyPr>
            <a:normAutofit fontScale="77500" lnSpcReduction="20000"/>
          </a:bodyPr>
          <a:lstStyle/>
          <a:p>
            <a:r>
              <a:rPr lang="es-ES"/>
              <a:t>Intersección de identidades y discriminaciones </a:t>
            </a:r>
            <a:r>
              <a:rPr lang="es-ES">
                <a:sym typeface="Wingdings" panose="05000000000000000000" pitchFamily="2" charset="2"/>
              </a:rPr>
              <a:t> acceso a derechos sexuales y reproductivos, y a la justicia.</a:t>
            </a:r>
          </a:p>
          <a:p>
            <a:r>
              <a:rPr lang="es-ES">
                <a:sym typeface="Wingdings" panose="05000000000000000000" pitchFamily="2" charset="2"/>
              </a:rPr>
              <a:t>Concentración significativa de personas refugiadas/solicitantes e inseguridad en el sur  servicios saturados, identificación mujeres refugiadas por su persecutor.</a:t>
            </a:r>
          </a:p>
          <a:p>
            <a:r>
              <a:rPr lang="es-ES">
                <a:sym typeface="Wingdings" panose="05000000000000000000" pitchFamily="2" charset="2"/>
              </a:rPr>
              <a:t>Flujos migratorios mixtos muy complejos y costo de vida más alto  diferencias en acceso a servicios por presencia o falta de documentación, impacto económico más fuerte para mujeres cabeza de familia (inseguridad alimentaria, mecanismos de supervivencia nocivos). </a:t>
            </a:r>
            <a:endParaRPr lang="en-US"/>
          </a:p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581FBED-B5AD-4639-89C9-7A8FE9EF695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21876" y="699448"/>
            <a:ext cx="8713090" cy="553116"/>
          </a:xfrm>
        </p:spPr>
        <p:txBody>
          <a:bodyPr/>
          <a:lstStyle/>
          <a:p>
            <a:r>
              <a:rPr lang="en-US" err="1"/>
              <a:t>Retos</a:t>
            </a:r>
            <a:endParaRPr lang="en-US"/>
          </a:p>
        </p:txBody>
      </p:sp>
      <p:sp>
        <p:nvSpPr>
          <p:cNvPr id="5" name="Subtitle 3">
            <a:extLst>
              <a:ext uri="{FF2B5EF4-FFF2-40B4-BE49-F238E27FC236}">
                <a16:creationId xmlns:a16="http://schemas.microsoft.com/office/drawing/2014/main" id="{2304A64A-CE6C-4D3A-B112-C84845DD616B}"/>
              </a:ext>
            </a:extLst>
          </p:cNvPr>
          <p:cNvSpPr txBox="1">
            <a:spLocks/>
          </p:cNvSpPr>
          <p:nvPr/>
        </p:nvSpPr>
        <p:spPr>
          <a:xfrm>
            <a:off x="113784" y="3372850"/>
            <a:ext cx="8713090" cy="553116"/>
          </a:xfrm>
          <a:prstGeom prst="rect">
            <a:avLst/>
          </a:prstGeom>
        </p:spPr>
        <p:txBody>
          <a:bodyPr vert="horz" lIns="91440" tIns="0" rIns="91440" bIns="0" rtlCol="0" anchor="ctr" anchorCtr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400" b="0" kern="1200">
                <a:solidFill>
                  <a:srgbClr val="0072BC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Oportunidades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C5CADFD-023C-42A6-8B8B-50093FF221B4}"/>
              </a:ext>
            </a:extLst>
          </p:cNvPr>
          <p:cNvSpPr txBox="1">
            <a:spLocks/>
          </p:cNvSpPr>
          <p:nvPr/>
        </p:nvSpPr>
        <p:spPr>
          <a:xfrm>
            <a:off x="113784" y="3873086"/>
            <a:ext cx="8713090" cy="1270414"/>
          </a:xfrm>
          <a:prstGeom prst="rect">
            <a:avLst/>
          </a:prstGeom>
        </p:spPr>
        <p:txBody>
          <a:bodyPr vert="horz" lIns="91440" tIns="45720" rIns="91440" bIns="0" rtlCol="0" anchor="t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err="1"/>
              <a:t>Construir</a:t>
            </a:r>
            <a:r>
              <a:rPr lang="en-US" sz="2000"/>
              <a:t> </a:t>
            </a:r>
            <a:r>
              <a:rPr lang="en-US" sz="2000" err="1"/>
              <a:t>capacidades</a:t>
            </a:r>
            <a:r>
              <a:rPr lang="en-US" sz="2000"/>
              <a:t>, </a:t>
            </a:r>
            <a:r>
              <a:rPr lang="en-US" sz="2000" err="1"/>
              <a:t>sensibilizaci</a:t>
            </a:r>
            <a:r>
              <a:rPr lang="es-MX" sz="2000" err="1"/>
              <a:t>ón</a:t>
            </a:r>
            <a:r>
              <a:rPr lang="es-MX" sz="2000"/>
              <a:t> actores en salud y justicia sobre documentación.</a:t>
            </a:r>
          </a:p>
          <a:p>
            <a:r>
              <a:rPr lang="es-MX" sz="2000"/>
              <a:t>Inserción laboral.</a:t>
            </a:r>
            <a:endParaRPr lang="es-MX" sz="2000" dirty="0">
              <a:cs typeface="Arial"/>
            </a:endParaRPr>
          </a:p>
          <a:p>
            <a:r>
              <a:rPr lang="es-MX" sz="2000"/>
              <a:t>Acceso a refugios seguros</a:t>
            </a:r>
            <a:r>
              <a:rPr lang="es-MX" sz="2000" dirty="0"/>
              <a:t> para sobrevivientes de VG</a:t>
            </a:r>
            <a:r>
              <a:rPr lang="es-MX" sz="2000"/>
              <a:t>.</a:t>
            </a:r>
            <a:endParaRPr lang="en-US" sz="20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92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8C9F-82E8-48C2-84E8-330A8057F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34" y="204348"/>
            <a:ext cx="8713090" cy="618539"/>
          </a:xfrm>
        </p:spPr>
        <p:txBody>
          <a:bodyPr/>
          <a:lstStyle/>
          <a:p>
            <a:r>
              <a:rPr lang="es-MX"/>
              <a:t>Integración local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84745-C921-4C7E-AFB7-39F000F30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866" y="3059531"/>
            <a:ext cx="8713090" cy="1800761"/>
          </a:xfrm>
        </p:spPr>
        <p:txBody>
          <a:bodyPr>
            <a:normAutofit fontScale="85000" lnSpcReduction="10000"/>
          </a:bodyPr>
          <a:lstStyle/>
          <a:p>
            <a:pPr marL="180000" indent="-180000">
              <a:lnSpc>
                <a:spcPct val="120000"/>
              </a:lnSpc>
              <a:spcBef>
                <a:spcPts val="0"/>
              </a:spcBef>
            </a:pPr>
            <a:r>
              <a:rPr lang="es-ES" sz="2000" dirty="0"/>
              <a:t>Reubicaciones internas con apoyo para la vinculación a empleos formales con protección social (Programa de Integración Local ACNUR) &gt; </a:t>
            </a:r>
            <a:r>
              <a:rPr lang="es-ES" sz="2000" b="1" dirty="0"/>
              <a:t>12,500</a:t>
            </a:r>
            <a:r>
              <a:rPr lang="es-ES" sz="2000" dirty="0"/>
              <a:t> personas reubicadas dentro del PIL desde 2016, </a:t>
            </a:r>
            <a:r>
              <a:rPr lang="es-ES" sz="2000" b="1" dirty="0"/>
              <a:t>43% mujeres</a:t>
            </a:r>
          </a:p>
          <a:p>
            <a:pPr marL="180000" indent="-180000">
              <a:lnSpc>
                <a:spcPct val="120000"/>
              </a:lnSpc>
              <a:spcBef>
                <a:spcPts val="0"/>
              </a:spcBef>
            </a:pPr>
            <a:r>
              <a:rPr lang="es-ES" sz="2000" dirty="0"/>
              <a:t>Apoyo para inserción escolar de NNA, algunos trámites como revalidación de estudios</a:t>
            </a:r>
          </a:p>
          <a:p>
            <a:pPr marL="180000" indent="-180000">
              <a:lnSpc>
                <a:spcPct val="120000"/>
              </a:lnSpc>
              <a:spcBef>
                <a:spcPts val="0"/>
              </a:spcBef>
            </a:pPr>
            <a:r>
              <a:rPr lang="es-ES" sz="2000" dirty="0"/>
              <a:t>Apoyo para la reunificación familiar, naturalización </a:t>
            </a:r>
          </a:p>
          <a:p>
            <a:pPr marL="180000" indent="-180000">
              <a:lnSpc>
                <a:spcPct val="120000"/>
              </a:lnSpc>
              <a:spcBef>
                <a:spcPts val="0"/>
              </a:spcBef>
            </a:pPr>
            <a:r>
              <a:rPr lang="es-ES" sz="2000" dirty="0"/>
              <a:t>Fortalecer servicios de Guardería, ejemplo proyecto en Saltillo 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2483747-B9D5-4776-BD10-D4D2522632E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21876" y="780416"/>
            <a:ext cx="8713090" cy="553116"/>
          </a:xfrm>
        </p:spPr>
        <p:txBody>
          <a:bodyPr/>
          <a:lstStyle/>
          <a:p>
            <a:r>
              <a:rPr lang="es-MX"/>
              <a:t>Retos</a:t>
            </a:r>
            <a:endParaRPr lang="en-US"/>
          </a:p>
        </p:txBody>
      </p:sp>
      <p:sp>
        <p:nvSpPr>
          <p:cNvPr id="5" name="Subtitle 3">
            <a:extLst>
              <a:ext uri="{FF2B5EF4-FFF2-40B4-BE49-F238E27FC236}">
                <a16:creationId xmlns:a16="http://schemas.microsoft.com/office/drawing/2014/main" id="{BDF7343D-34F1-4167-A2A8-39BACFE93DBA}"/>
              </a:ext>
            </a:extLst>
          </p:cNvPr>
          <p:cNvSpPr txBox="1">
            <a:spLocks/>
          </p:cNvSpPr>
          <p:nvPr/>
        </p:nvSpPr>
        <p:spPr>
          <a:xfrm>
            <a:off x="221876" y="2561687"/>
            <a:ext cx="8713090" cy="553116"/>
          </a:xfrm>
          <a:prstGeom prst="rect">
            <a:avLst/>
          </a:prstGeom>
        </p:spPr>
        <p:txBody>
          <a:bodyPr vert="horz" lIns="91440" tIns="0" rIns="91440" bIns="0" rtlCol="0" anchor="ctr" anchorCtr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400" b="0" kern="1200">
                <a:solidFill>
                  <a:srgbClr val="0072BC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Soluciones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70997B7-7EF9-490E-9E39-7B5196A0E3AF}"/>
              </a:ext>
            </a:extLst>
          </p:cNvPr>
          <p:cNvSpPr txBox="1">
            <a:spLocks/>
          </p:cNvSpPr>
          <p:nvPr/>
        </p:nvSpPr>
        <p:spPr>
          <a:xfrm>
            <a:off x="367855" y="1266991"/>
            <a:ext cx="8713090" cy="1800761"/>
          </a:xfrm>
          <a:prstGeom prst="rect">
            <a:avLst/>
          </a:prstGeom>
        </p:spPr>
        <p:txBody>
          <a:bodyPr vert="horz" lIns="91440" tIns="45720" rIns="91440" bIns="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705" indent="-179705">
              <a:spcBef>
                <a:spcPts val="0"/>
              </a:spcBef>
            </a:pPr>
            <a:r>
              <a:rPr lang="es-ES" sz="1600" dirty="0"/>
              <a:t>Obtener un ingreso, sensibilidad de empleadores </a:t>
            </a:r>
            <a:endParaRPr lang="en-US" dirty="0"/>
          </a:p>
          <a:p>
            <a:pPr marL="179705" indent="-179705">
              <a:spcBef>
                <a:spcPts val="0"/>
              </a:spcBef>
            </a:pPr>
            <a:r>
              <a:rPr lang="es-ES" sz="1600" dirty="0"/>
              <a:t>Roles de género en cuanto al trabajo del hogar y cuidado de NNA y personas adultas mayores</a:t>
            </a:r>
            <a:endParaRPr lang="es-ES" sz="1600" dirty="0">
              <a:cs typeface="Arial"/>
            </a:endParaRPr>
          </a:p>
          <a:p>
            <a:pPr marL="179705" indent="-179705">
              <a:spcBef>
                <a:spcPts val="0"/>
              </a:spcBef>
            </a:pPr>
            <a:r>
              <a:rPr lang="es-ES" sz="1600" dirty="0"/>
              <a:t>Tiempos de expedición de documentos migratorios y CURP, acceso a programas sociales, cuentas bancarias </a:t>
            </a:r>
            <a:endParaRPr lang="es-ES" sz="1600" dirty="0"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864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3FF7A-7D3A-44E1-A633-05866FBC4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34" y="204349"/>
            <a:ext cx="8713090" cy="786252"/>
          </a:xfrm>
        </p:spPr>
        <p:txBody>
          <a:bodyPr/>
          <a:lstStyle/>
          <a:p>
            <a:r>
              <a:rPr lang="es-MX"/>
              <a:t>Mensajes clave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FDF92-FE5A-4BFE-97DC-DB3E46DF7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034" y="1066799"/>
            <a:ext cx="8713090" cy="3990976"/>
          </a:xfrm>
        </p:spPr>
        <p:txBody>
          <a:bodyPr vert="horz" lIns="91440" tIns="45720" rIns="91440" bIns="0" rtlCol="0" anchor="t">
            <a:normAutofit fontScale="70000" lnSpcReduction="20000"/>
          </a:bodyPr>
          <a:lstStyle/>
          <a:p>
            <a:r>
              <a:rPr lang="es-MX"/>
              <a:t>Mejorar la </a:t>
            </a:r>
            <a:r>
              <a:rPr lang="es-MX" b="1"/>
              <a:t>recolección de datos </a:t>
            </a:r>
            <a:r>
              <a:rPr lang="es-MX"/>
              <a:t>a nivel regional desglosados por género </a:t>
            </a:r>
            <a:r>
              <a:rPr lang="en-US">
                <a:sym typeface="Wingdings" panose="05000000000000000000" pitchFamily="2" charset="2"/>
              </a:rPr>
              <a:t> </a:t>
            </a:r>
            <a:r>
              <a:rPr lang="es-MX" dirty="0">
                <a:sym typeface="Wingdings" panose="05000000000000000000" pitchFamily="2" charset="2"/>
              </a:rPr>
              <a:t>análisis diferenciado</a:t>
            </a:r>
            <a:r>
              <a:rPr lang="en-US">
                <a:sym typeface="Wingdings" panose="05000000000000000000" pitchFamily="2" charset="2"/>
              </a:rPr>
              <a:t> y </a:t>
            </a:r>
            <a:r>
              <a:rPr lang="es-MX">
                <a:sym typeface="Wingdings" panose="05000000000000000000" pitchFamily="2" charset="2"/>
              </a:rPr>
              <a:t>diseñar respuestas que respondan a necesidades específicas.</a:t>
            </a:r>
            <a:endParaRPr lang="es-MX"/>
          </a:p>
          <a:p>
            <a:r>
              <a:rPr lang="es-MX"/>
              <a:t>Priorizar </a:t>
            </a:r>
            <a:r>
              <a:rPr lang="es-MX" b="1"/>
              <a:t>soluciones adecuadas </a:t>
            </a:r>
            <a:r>
              <a:rPr lang="es-MX"/>
              <a:t>para mujeres que tengan en consideración la </a:t>
            </a:r>
            <a:r>
              <a:rPr lang="es-MX" b="1"/>
              <a:t>interseccionalidad asociada a los riesgos de protección</a:t>
            </a:r>
            <a:r>
              <a:rPr lang="es-MX"/>
              <a:t>, inclusive la feminización de la pobreza, las necesidades de personas LGBTIQ+ y los efectos de la pandemia diferenciados por edad, género y diversidad.</a:t>
            </a:r>
            <a:endParaRPr lang="es-MX" dirty="0">
              <a:cs typeface="Arial"/>
            </a:endParaRPr>
          </a:p>
          <a:p>
            <a:r>
              <a:rPr lang="es-MX"/>
              <a:t>Seguir promoviendo la </a:t>
            </a:r>
            <a:r>
              <a:rPr lang="es-MX" b="1"/>
              <a:t>integración</a:t>
            </a:r>
            <a:r>
              <a:rPr lang="es-MX"/>
              <a:t> de las mujeres refugiadas según sus diversidades.</a:t>
            </a:r>
            <a:endParaRPr lang="es-MX" dirty="0">
              <a:cs typeface="Arial"/>
            </a:endParaRPr>
          </a:p>
          <a:p>
            <a:r>
              <a:rPr lang="es-MX"/>
              <a:t>Fortalecer </a:t>
            </a:r>
            <a:r>
              <a:rPr lang="es-MX" b="1"/>
              <a:t>la prevención, la mitigación y la respuesta a la </a:t>
            </a:r>
            <a:r>
              <a:rPr lang="es-MX" b="1" dirty="0"/>
              <a:t>VG</a:t>
            </a:r>
            <a:r>
              <a:rPr lang="es-MX"/>
              <a:t>; prevención de la </a:t>
            </a:r>
            <a:r>
              <a:rPr lang="es-MX" dirty="0"/>
              <a:t>VG</a:t>
            </a:r>
            <a:r>
              <a:rPr lang="es-MX"/>
              <a:t> en los países de origen; promoción de la equidad de género.</a:t>
            </a:r>
            <a:endParaRPr lang="es-MX" dirty="0">
              <a:cs typeface="Arial"/>
            </a:endParaRPr>
          </a:p>
          <a:p>
            <a:r>
              <a:rPr lang="es-ES"/>
              <a:t>Asegurar que los </a:t>
            </a:r>
            <a:r>
              <a:rPr lang="es-ES" b="1"/>
              <a:t>sistemas de protección para mujeres sobrevivientes de violencia </a:t>
            </a:r>
            <a:r>
              <a:rPr lang="es-ES"/>
              <a:t>sean </a:t>
            </a:r>
            <a:r>
              <a:rPr lang="es-ES" b="1"/>
              <a:t>inclusivos a las mujeres refugiadas </a:t>
            </a:r>
            <a:r>
              <a:rPr lang="es-ES"/>
              <a:t>en sus diversidades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s-ES"/>
              <a:t> tener acceso equitativo, según su deseo, a atención médica, justicia, asesoría legal, refugios seguros, apoyo psicosocial, etc..</a:t>
            </a:r>
            <a:endParaRPr lang="es-MX"/>
          </a:p>
          <a:p>
            <a:r>
              <a:rPr lang="es-MX"/>
              <a:t>Garantizar el </a:t>
            </a:r>
            <a:r>
              <a:rPr lang="es-MX" b="1"/>
              <a:t>acceso al sistema de asilo y a la documentación</a:t>
            </a:r>
            <a:r>
              <a:rPr lang="es-MX"/>
              <a:t>; implementar procedimientos con un enfoque de género.</a:t>
            </a:r>
            <a:endParaRPr lang="es-MX" dirty="0">
              <a:cs typeface="Arial"/>
            </a:endParaRPr>
          </a:p>
          <a:p>
            <a:endParaRPr lang="es-MX"/>
          </a:p>
          <a:p>
            <a:endParaRPr lang="es-MX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81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looking at a painting&#10;&#10;Description automatically generated with medium confidence">
            <a:extLst>
              <a:ext uri="{FF2B5EF4-FFF2-40B4-BE49-F238E27FC236}">
                <a16:creationId xmlns:a16="http://schemas.microsoft.com/office/drawing/2014/main" id="{E0188B22-5BD8-465E-8B2B-2FE0D11FE5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866" b="20242"/>
          <a:stretch/>
        </p:blipFill>
        <p:spPr>
          <a:xfrm>
            <a:off x="6733" y="0"/>
            <a:ext cx="9143980" cy="4510077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B65A9A-AD29-4F42-8B3F-91E262681555}"/>
              </a:ext>
            </a:extLst>
          </p:cNvPr>
          <p:cNvSpPr txBox="1"/>
          <p:nvPr/>
        </p:nvSpPr>
        <p:spPr>
          <a:xfrm>
            <a:off x="99892" y="4441372"/>
            <a:ext cx="7553405" cy="61520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¡</a:t>
            </a:r>
            <a:r>
              <a:rPr lang="en-US" sz="3600" b="1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Muchas</a:t>
            </a:r>
            <a:r>
              <a:rPr lang="en-US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gracias por </a:t>
            </a:r>
            <a:r>
              <a:rPr lang="en-US" sz="3600" b="1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su</a:t>
            </a:r>
            <a:r>
              <a:rPr lang="en-US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atención</a:t>
            </a:r>
            <a:r>
              <a:rPr lang="en-US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1390309"/>
      </p:ext>
    </p:extLst>
  </p:cSld>
  <p:clrMapOvr>
    <a:masterClrMapping/>
  </p:clrMapOvr>
</p:sld>
</file>

<file path=ppt/theme/theme1.xml><?xml version="1.0" encoding="utf-8"?>
<a:theme xmlns:a="http://schemas.openxmlformats.org/drawingml/2006/main" name="UNHCR2016">
  <a:themeElements>
    <a:clrScheme name="UNHCR2016">
      <a:dk1>
        <a:sysClr val="windowText" lastClr="000000"/>
      </a:dk1>
      <a:lt1>
        <a:sysClr val="window" lastClr="FFFFFF"/>
      </a:lt1>
      <a:dk2>
        <a:srgbClr val="FFFFFF"/>
      </a:dk2>
      <a:lt2>
        <a:srgbClr val="0072BC"/>
      </a:lt2>
      <a:accent1>
        <a:srgbClr val="0072BC"/>
      </a:accent1>
      <a:accent2>
        <a:srgbClr val="000000"/>
      </a:accent2>
      <a:accent3>
        <a:srgbClr val="FAEB00"/>
      </a:accent3>
      <a:accent4>
        <a:srgbClr val="17375F"/>
      </a:accent4>
      <a:accent5>
        <a:srgbClr val="08B499"/>
      </a:accent5>
      <a:accent6>
        <a:srgbClr val="EF4960"/>
      </a:accent6>
      <a:hlink>
        <a:srgbClr val="0072BC"/>
      </a:hlink>
      <a:folHlink>
        <a:srgbClr val="0072BC"/>
      </a:folHlink>
    </a:clrScheme>
    <a:fontScheme name="UNHCR2016">
      <a:majorFont>
        <a:latin typeface="Arial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Template 2.0 with changes v2" id="{A808CB3D-CBBC-441E-917E-FD886B5A3312}" vid="{F98D2C1E-11AA-4951-B23B-3CA09D13E4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UNHCR PowerPoint 2.0</Template>
  <TotalTime>677</TotalTime>
  <Words>728</Words>
  <Application>Microsoft Office PowerPoint</Application>
  <PresentationFormat>On-screen Show (16:9)</PresentationFormat>
  <Paragraphs>109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Lato</vt:lpstr>
      <vt:lpstr>Segoe UI</vt:lpstr>
      <vt:lpstr>Wingdings</vt:lpstr>
      <vt:lpstr>UNHCR2016</vt:lpstr>
      <vt:lpstr>La situación de las mujeres refugiadas en México</vt:lpstr>
      <vt:lpstr>Objetivos</vt:lpstr>
      <vt:lpstr>Mirada regional (2020)</vt:lpstr>
      <vt:lpstr>Datos en México</vt:lpstr>
      <vt:lpstr>Datos en México</vt:lpstr>
      <vt:lpstr>Aspectos destacados</vt:lpstr>
      <vt:lpstr>Integración local</vt:lpstr>
      <vt:lpstr>Mensajes clave</vt:lpstr>
      <vt:lpstr>PowerPoint Presentation</vt:lpstr>
    </vt:vector>
  </TitlesOfParts>
  <Company>UNHCR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situación de las mujeres refugiadas en México</dc:title>
  <dc:creator>Serena Ricci</dc:creator>
  <cp:lastModifiedBy>Serena Ricci</cp:lastModifiedBy>
  <cp:revision>1</cp:revision>
  <dcterms:created xsi:type="dcterms:W3CDTF">2021-09-22T22:00:54Z</dcterms:created>
  <dcterms:modified xsi:type="dcterms:W3CDTF">2021-09-24T14:25:00Z</dcterms:modified>
</cp:coreProperties>
</file>